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comments/comment1.xml" ContentType="application/vnd.openxmlformats-officedocument.presentationml.comments+xml"/>
  <Override PartName="/ppt/comments/comment2.xml" ContentType="application/vnd.openxmlformats-officedocument.presentationml.comments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4"/>
  </p:sldMasterIdLst>
  <p:notesMasterIdLst>
    <p:notesMasterId r:id="rId29"/>
  </p:notesMasterIdLst>
  <p:handoutMasterIdLst>
    <p:handoutMasterId r:id="rId30"/>
  </p:handoutMasterIdLst>
  <p:sldIdLst>
    <p:sldId id="257" r:id="rId5"/>
    <p:sldId id="258" r:id="rId6"/>
    <p:sldId id="259" r:id="rId7"/>
    <p:sldId id="260" r:id="rId8"/>
    <p:sldId id="261" r:id="rId9"/>
    <p:sldId id="281" r:id="rId10"/>
    <p:sldId id="283" r:id="rId11"/>
    <p:sldId id="267" r:id="rId12"/>
    <p:sldId id="268" r:id="rId13"/>
    <p:sldId id="269" r:id="rId14"/>
    <p:sldId id="270" r:id="rId15"/>
    <p:sldId id="271" r:id="rId16"/>
    <p:sldId id="262" r:id="rId17"/>
    <p:sldId id="263" r:id="rId18"/>
    <p:sldId id="264" r:id="rId19"/>
    <p:sldId id="265" r:id="rId20"/>
    <p:sldId id="272" r:id="rId21"/>
    <p:sldId id="273" r:id="rId22"/>
    <p:sldId id="274" r:id="rId23"/>
    <p:sldId id="275" r:id="rId24"/>
    <p:sldId id="276" r:id="rId25"/>
    <p:sldId id="277" r:id="rId26"/>
    <p:sldId id="278" r:id="rId27"/>
    <p:sldId id="282" r:id="rId28"/>
  </p:sldIdLst>
  <p:sldSz cx="9144000" cy="5143500" type="screen16x9"/>
  <p:notesSz cx="6858000" cy="9144000"/>
  <p:defaultTextStyle>
    <a:defPPr>
      <a:defRPr lang="en-AU"/>
    </a:defPPr>
    <a:lvl1pPr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Verdana" pitchFamily="34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Verdana" pitchFamily="34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Verdana" pitchFamily="34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Verdana" pitchFamily="34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Verdana" pitchFamily="34" charset="0"/>
        <a:ea typeface="+mn-ea"/>
        <a:cs typeface="+mn-cs"/>
      </a:defRPr>
    </a:lvl5pPr>
    <a:lvl6pPr marL="2286000" algn="l" defTabSz="914400" rtl="0" eaLnBrk="1" latinLnBrk="0" hangingPunct="1">
      <a:defRPr sz="2400" kern="1200">
        <a:solidFill>
          <a:schemeClr val="tx1"/>
        </a:solidFill>
        <a:latin typeface="Verdana" pitchFamily="34" charset="0"/>
        <a:ea typeface="+mn-ea"/>
        <a:cs typeface="+mn-cs"/>
      </a:defRPr>
    </a:lvl6pPr>
    <a:lvl7pPr marL="2743200" algn="l" defTabSz="914400" rtl="0" eaLnBrk="1" latinLnBrk="0" hangingPunct="1">
      <a:defRPr sz="2400" kern="1200">
        <a:solidFill>
          <a:schemeClr val="tx1"/>
        </a:solidFill>
        <a:latin typeface="Verdana" pitchFamily="34" charset="0"/>
        <a:ea typeface="+mn-ea"/>
        <a:cs typeface="+mn-cs"/>
      </a:defRPr>
    </a:lvl7pPr>
    <a:lvl8pPr marL="3200400" algn="l" defTabSz="914400" rtl="0" eaLnBrk="1" latinLnBrk="0" hangingPunct="1">
      <a:defRPr sz="2400" kern="1200">
        <a:solidFill>
          <a:schemeClr val="tx1"/>
        </a:solidFill>
        <a:latin typeface="Verdana" pitchFamily="34" charset="0"/>
        <a:ea typeface="+mn-ea"/>
        <a:cs typeface="+mn-cs"/>
      </a:defRPr>
    </a:lvl8pPr>
    <a:lvl9pPr marL="3657600" algn="l" defTabSz="914400" rtl="0" eaLnBrk="1" latinLnBrk="0" hangingPunct="1">
      <a:defRPr sz="2400" kern="1200">
        <a:solidFill>
          <a:schemeClr val="tx1"/>
        </a:solidFill>
        <a:latin typeface="Verdana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Leanne Compton" initials="LC" lastIdx="1" clrIdx="0">
    <p:extLst>
      <p:ext uri="{19B8F6BF-5375-455C-9EA6-DF929625EA0E}">
        <p15:presenceInfo xmlns:p15="http://schemas.microsoft.com/office/powerpoint/2012/main" userId="S::Leanne.Compton@education.vic.gov.au::f491235b-13f9-4396-a17e-ac184128fa41" providerId="AD"/>
      </p:ext>
    </p:extLst>
  </p:cmAuthor>
  <p:cmAuthor id="2" name="Geoffrey O'Neill" initials="GO" lastIdx="2" clrIdx="1">
    <p:extLst>
      <p:ext uri="{19B8F6BF-5375-455C-9EA6-DF929625EA0E}">
        <p15:presenceInfo xmlns:p15="http://schemas.microsoft.com/office/powerpoint/2012/main" userId="Geoffrey O'Neill" providerId="Non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loop="1"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468EAE"/>
    <a:srgbClr val="0099E3"/>
    <a:srgbClr val="0099CC"/>
    <a:srgbClr val="306278"/>
    <a:srgbClr val="646566"/>
    <a:srgbClr val="C0C0C0"/>
    <a:srgbClr val="75AEC7"/>
    <a:srgbClr val="777879"/>
    <a:srgbClr val="303132"/>
    <a:srgbClr val="2A568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25517"/>
    <p:restoredTop sz="90945"/>
  </p:normalViewPr>
  <p:slideViewPr>
    <p:cSldViewPr>
      <p:cViewPr varScale="1">
        <p:scale>
          <a:sx n="95" d="100"/>
          <a:sy n="95" d="100"/>
        </p:scale>
        <p:origin x="72" y="341"/>
      </p:cViewPr>
      <p:guideLst>
        <p:guide orient="horz" pos="162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>
      <p:cViewPr varScale="1">
        <p:scale>
          <a:sx n="43" d="100"/>
          <a:sy n="43" d="100"/>
        </p:scale>
        <p:origin x="-1380" y="-96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slide" Target="slides/slide22.xml"/><Relationship Id="rId3" Type="http://schemas.openxmlformats.org/officeDocument/2006/relationships/customXml" Target="../customXml/item3.xml"/><Relationship Id="rId21" Type="http://schemas.openxmlformats.org/officeDocument/2006/relationships/slide" Target="slides/slide17.xml"/><Relationship Id="rId34" Type="http://schemas.openxmlformats.org/officeDocument/2006/relationships/theme" Target="theme/theme1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33" Type="http://schemas.openxmlformats.org/officeDocument/2006/relationships/viewProps" Target="viewProps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29" Type="http://schemas.openxmlformats.org/officeDocument/2006/relationships/notesMaster" Target="notesMasters/notesMaster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openxmlformats.org/officeDocument/2006/relationships/presProps" Target="presProps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slide" Target="slides/slide24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31" Type="http://schemas.openxmlformats.org/officeDocument/2006/relationships/commentAuthors" Target="commentAuthor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slide" Target="slides/slide23.xml"/><Relationship Id="rId30" Type="http://schemas.openxmlformats.org/officeDocument/2006/relationships/handoutMaster" Target="handoutMasters/handoutMaster1.xml"/><Relationship Id="rId35" Type="http://schemas.openxmlformats.org/officeDocument/2006/relationships/tableStyles" Target="tableStyles.xml"/></Relationships>
</file>

<file path=ppt/comments/comment1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21-11-30T18:50:40.451" idx="1">
    <p:pos x="1916" y="1892"/>
    <p:text>Geoff, does this reflect the updated info?</p:text>
    <p:extLst>
      <p:ext uri="{C676402C-5697-4E1C-873F-D02D1690AC5C}">
        <p15:threadingInfo xmlns:p15="http://schemas.microsoft.com/office/powerpoint/2012/main" timeZoneBias="-660"/>
      </p:ext>
    </p:extLst>
  </p:cm>
  <p:cm authorId="2" dt="2021-12-01T16:53:30.884" idx="1">
    <p:pos x="1916" y="2028"/>
    <p:text>COrrect</p:text>
    <p:extLst>
      <p:ext uri="{C676402C-5697-4E1C-873F-D02D1690AC5C}">
        <p15:threadingInfo xmlns:p15="http://schemas.microsoft.com/office/powerpoint/2012/main" timeZoneBias="-660">
          <p15:parentCm authorId="1" idx="1"/>
        </p15:threadingInfo>
      </p:ext>
    </p:extLst>
  </p:cm>
</p:cmLst>
</file>

<file path=ppt/comments/comment2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21-11-30T18:41:18.616" idx="1">
    <p:pos x="5530" y="965"/>
    <p:text>Geoff are you fine with this description?</p:text>
    <p:extLst>
      <p:ext uri="{C676402C-5697-4E1C-873F-D02D1690AC5C}">
        <p15:threadingInfo xmlns:p15="http://schemas.microsoft.com/office/powerpoint/2012/main" timeZoneBias="-660"/>
      </p:ext>
    </p:extLst>
  </p:cm>
  <p:cm authorId="2" dt="2021-12-01T16:54:23.257" idx="2">
    <p:pos x="5530" y="1101"/>
    <p:text>yes</p:text>
    <p:extLst>
      <p:ext uri="{C676402C-5697-4E1C-873F-D02D1690AC5C}">
        <p15:threadingInfo xmlns:p15="http://schemas.microsoft.com/office/powerpoint/2012/main" timeZoneBias="-660">
          <p15:parentCm authorId="1" idx="1"/>
        </p15:threadingInfo>
      </p:ext>
    </p:extLst>
  </p:cm>
</p:cmLst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Times New Roman" pitchFamily="18" charset="0"/>
              </a:defRPr>
            </a:lvl1pPr>
          </a:lstStyle>
          <a:p>
            <a:endParaRPr lang="en-AU"/>
          </a:p>
        </p:txBody>
      </p:sp>
      <p:sp>
        <p:nvSpPr>
          <p:cNvPr id="7171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Times New Roman" pitchFamily="18" charset="0"/>
              </a:defRPr>
            </a:lvl1pPr>
          </a:lstStyle>
          <a:p>
            <a:endParaRPr lang="en-AU"/>
          </a:p>
        </p:txBody>
      </p:sp>
      <p:sp>
        <p:nvSpPr>
          <p:cNvPr id="7172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Times New Roman" pitchFamily="18" charset="0"/>
              </a:defRPr>
            </a:lvl1pPr>
          </a:lstStyle>
          <a:p>
            <a:endParaRPr lang="en-AU"/>
          </a:p>
        </p:txBody>
      </p:sp>
      <p:sp>
        <p:nvSpPr>
          <p:cNvPr id="7173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Times New Roman" pitchFamily="18" charset="0"/>
              </a:defRPr>
            </a:lvl1pPr>
          </a:lstStyle>
          <a:p>
            <a:fld id="{2A6D20FD-8F03-4CD0-8EBE-BDFFACD302B2}" type="slidenum">
              <a:rPr lang="en-AU"/>
              <a:pPr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335522753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1026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AU"/>
          </a:p>
        </p:txBody>
      </p:sp>
      <p:sp>
        <p:nvSpPr>
          <p:cNvPr id="9219" name="Rectangle 1027"/>
          <p:cNvSpPr>
            <a:spLocks noGrp="1" noChangeArrowheads="1"/>
          </p:cNvSpPr>
          <p:nvPr>
            <p:ph type="dt" idx="1"/>
          </p:nvPr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AU"/>
          </a:p>
        </p:txBody>
      </p:sp>
      <p:sp>
        <p:nvSpPr>
          <p:cNvPr id="9220" name="Rectangle 1028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381000" y="685800"/>
            <a:ext cx="6096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</a:extLst>
        </p:spPr>
      </p:sp>
      <p:sp>
        <p:nvSpPr>
          <p:cNvPr id="9221" name="Rectangle 1029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14400" y="4343400"/>
            <a:ext cx="50292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AU"/>
              <a:t>Click to edit Master text styles</a:t>
            </a:r>
          </a:p>
          <a:p>
            <a:pPr lvl="1"/>
            <a:r>
              <a:rPr lang="en-AU"/>
              <a:t>Second level</a:t>
            </a:r>
          </a:p>
          <a:p>
            <a:pPr lvl="2"/>
            <a:r>
              <a:rPr lang="en-AU"/>
              <a:t>Third level</a:t>
            </a:r>
          </a:p>
          <a:p>
            <a:pPr lvl="3"/>
            <a:r>
              <a:rPr lang="en-AU"/>
              <a:t>Fourth level</a:t>
            </a:r>
          </a:p>
          <a:p>
            <a:pPr lvl="4"/>
            <a:r>
              <a:rPr lang="en-AU"/>
              <a:t>Fifth level</a:t>
            </a:r>
          </a:p>
        </p:txBody>
      </p:sp>
      <p:sp>
        <p:nvSpPr>
          <p:cNvPr id="9222" name="Rectangle 1030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AU"/>
          </a:p>
        </p:txBody>
      </p:sp>
      <p:sp>
        <p:nvSpPr>
          <p:cNvPr id="9223" name="Rectangle 1031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4086DB27-C44E-42FC-8577-04AF19E06BB2}" type="slidenum">
              <a:rPr lang="en-AU"/>
              <a:pPr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144970064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100" kern="1200">
        <a:solidFill>
          <a:schemeClr val="tx1"/>
        </a:solidFill>
        <a:latin typeface="Verdana" pitchFamily="34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100" kern="1200">
        <a:solidFill>
          <a:schemeClr val="tx1"/>
        </a:solidFill>
        <a:latin typeface="Verdana" pitchFamily="34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100" kern="1200">
        <a:solidFill>
          <a:schemeClr val="tx1"/>
        </a:solidFill>
        <a:latin typeface="Verdana" pitchFamily="34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100" kern="1200">
        <a:solidFill>
          <a:schemeClr val="tx1"/>
        </a:solidFill>
        <a:latin typeface="Verdana" pitchFamily="34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100" kern="1200">
        <a:solidFill>
          <a:schemeClr val="tx1"/>
        </a:solidFill>
        <a:latin typeface="Verdana" pitchFamily="34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blipFill dpi="0" rotWithShape="0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95536" y="627534"/>
            <a:ext cx="5400600" cy="1246535"/>
          </a:xfrm>
        </p:spPr>
        <p:txBody>
          <a:bodyPr/>
          <a:lstStyle>
            <a:lvl1pPr algn="l">
              <a:defRPr sz="3600"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Click to edit Master title style</a:t>
            </a:r>
            <a:endParaRPr lang="en-AU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95536" y="1995686"/>
            <a:ext cx="4752528" cy="1008112"/>
          </a:xfrm>
        </p:spPr>
        <p:txBody>
          <a:bodyPr/>
          <a:lstStyle>
            <a:lvl1pPr marL="0" indent="0" algn="l">
              <a:buNone/>
              <a:defRPr sz="2400" b="0">
                <a:solidFill>
                  <a:schemeClr val="bg1"/>
                </a:solidFill>
              </a:defRPr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dirty="0"/>
              <a:t>Click to edit Master subtitle style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3324568931"/>
      </p:ext>
    </p:extLst>
  </p:cSld>
  <p:clrMapOvr>
    <a:masterClrMapping/>
  </p:clrMapOvr>
  <p:transition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bg>
      <p:bgPr>
        <a:blipFill dpi="0" rotWithShape="0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512" y="411510"/>
            <a:ext cx="8712968" cy="857250"/>
          </a:xfrm>
        </p:spPr>
        <p:txBody>
          <a:bodyPr/>
          <a:lstStyle>
            <a:lvl1pPr algn="l">
              <a:defRPr sz="3600"/>
            </a:lvl1pPr>
          </a:lstStyle>
          <a:p>
            <a:r>
              <a:rPr lang="en-US" dirty="0"/>
              <a:t>Click to edit Master title style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9512" y="1485900"/>
            <a:ext cx="8712968" cy="29718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4042285378"/>
      </p:ext>
    </p:extLst>
  </p:cSld>
  <p:clrMapOvr>
    <a:masterClrMapping/>
  </p:clrMapOvr>
  <p:transition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1520" y="3305176"/>
            <a:ext cx="8712968" cy="1021556"/>
          </a:xfrm>
        </p:spPr>
        <p:txBody>
          <a:bodyPr anchor="t"/>
          <a:lstStyle>
            <a:lvl1pPr algn="l">
              <a:defRPr sz="3600" b="1" cap="all"/>
            </a:lvl1pPr>
          </a:lstStyle>
          <a:p>
            <a:r>
              <a:rPr lang="en-US" dirty="0"/>
              <a:t>Click to edit Master title style</a:t>
            </a:r>
            <a:endParaRPr lang="en-AU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1520" y="2180035"/>
            <a:ext cx="8712968" cy="1125140"/>
          </a:xfrm>
        </p:spPr>
        <p:txBody>
          <a:bodyPr anchor="b"/>
          <a:lstStyle>
            <a:lvl1pPr marL="0" indent="0">
              <a:buNone/>
              <a:defRPr sz="16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dirty="0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632659250"/>
      </p:ext>
    </p:extLst>
  </p:cSld>
  <p:clrMapOvr>
    <a:masterClrMapping/>
  </p:clrMapOvr>
  <p:transition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1520" y="457200"/>
            <a:ext cx="8640960" cy="857250"/>
          </a:xfrm>
        </p:spPr>
        <p:txBody>
          <a:bodyPr/>
          <a:lstStyle>
            <a:lvl1pPr algn="l">
              <a:defRPr sz="3600"/>
            </a:lvl1pPr>
          </a:lstStyle>
          <a:p>
            <a:r>
              <a:rPr lang="en-US" dirty="0"/>
              <a:t>Click to edit Master title style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1520" y="1485900"/>
            <a:ext cx="4320480" cy="29718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AU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788024" y="1485900"/>
            <a:ext cx="4104456" cy="29718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3205083650"/>
      </p:ext>
    </p:extLst>
  </p:cSld>
  <p:clrMapOvr>
    <a:masterClrMapping/>
  </p:clrMapOvr>
  <p:transition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512" y="411510"/>
            <a:ext cx="8784976" cy="651719"/>
          </a:xfrm>
        </p:spPr>
        <p:txBody>
          <a:bodyPr/>
          <a:lstStyle>
            <a:lvl1pPr algn="l">
              <a:defRPr sz="3600"/>
            </a:lvl1pPr>
          </a:lstStyle>
          <a:p>
            <a:r>
              <a:rPr lang="en-US" dirty="0"/>
              <a:t>Click to edit Master title style</a:t>
            </a:r>
            <a:endParaRPr lang="en-AU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79512" y="1151335"/>
            <a:ext cx="4320480" cy="47982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79512" y="1631156"/>
            <a:ext cx="4320480" cy="2812802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AU" dirty="0"/>
          </a:p>
        </p:txBody>
      </p:sp>
      <p:sp>
        <p:nvSpPr>
          <p:cNvPr id="9" name="Text Placeholder 2">
            <a:extLst>
              <a:ext uri="{FF2B5EF4-FFF2-40B4-BE49-F238E27FC236}">
                <a16:creationId xmlns:a16="http://schemas.microsoft.com/office/drawing/2014/main" id="{53030868-EB89-BB45-9333-4265F84D3D9E}"/>
              </a:ext>
            </a:extLst>
          </p:cNvPr>
          <p:cNvSpPr>
            <a:spLocks noGrp="1"/>
          </p:cNvSpPr>
          <p:nvPr>
            <p:ph type="body" idx="10"/>
          </p:nvPr>
        </p:nvSpPr>
        <p:spPr>
          <a:xfrm>
            <a:off x="4644008" y="1174205"/>
            <a:ext cx="4320480" cy="47982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10" name="Content Placeholder 3">
            <a:extLst>
              <a:ext uri="{FF2B5EF4-FFF2-40B4-BE49-F238E27FC236}">
                <a16:creationId xmlns:a16="http://schemas.microsoft.com/office/drawing/2014/main" id="{936ACB6C-847D-DD42-BAFD-A7F5B7D2AB2D}"/>
              </a:ext>
            </a:extLst>
          </p:cNvPr>
          <p:cNvSpPr>
            <a:spLocks noGrp="1"/>
          </p:cNvSpPr>
          <p:nvPr>
            <p:ph sz="half" idx="11"/>
          </p:nvPr>
        </p:nvSpPr>
        <p:spPr>
          <a:xfrm>
            <a:off x="4644008" y="1654026"/>
            <a:ext cx="4320480" cy="2789932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4105841530"/>
      </p:ext>
    </p:extLst>
  </p:cSld>
  <p:clrMapOvr>
    <a:masterClrMapping/>
  </p:clrMapOvr>
  <p:transition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512" y="457200"/>
            <a:ext cx="8784976" cy="857250"/>
          </a:xfrm>
        </p:spPr>
        <p:txBody>
          <a:bodyPr/>
          <a:lstStyle>
            <a:lvl1pPr algn="l">
              <a:defRPr sz="3600"/>
            </a:lvl1pPr>
          </a:lstStyle>
          <a:p>
            <a:r>
              <a:rPr lang="en-US" dirty="0"/>
              <a:t>Click to edit Master title style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3132944186"/>
      </p:ext>
    </p:extLst>
  </p:cSld>
  <p:clrMapOvr>
    <a:masterClrMapping/>
  </p:clrMapOvr>
  <p:transition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77270918"/>
      </p:ext>
    </p:extLst>
  </p:cSld>
  <p:clrMapOvr>
    <a:masterClrMapping/>
  </p:clrMapOvr>
  <p:transition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1" y="411510"/>
            <a:ext cx="3008313" cy="664815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dirty="0"/>
              <a:t>Click to edit Master title style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411511"/>
            <a:ext cx="5111750" cy="4183112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AU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1" y="1076326"/>
            <a:ext cx="3008313" cy="3518297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456164611"/>
      </p:ext>
    </p:extLst>
  </p:cSld>
  <p:clrMapOvr>
    <a:masterClrMapping/>
  </p:clrMapOvr>
  <p:transition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3600450"/>
            <a:ext cx="5486400" cy="425054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dirty="0"/>
              <a:t>Click to edit Master title style</a:t>
            </a:r>
            <a:endParaRPr lang="en-AU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459581"/>
            <a:ext cx="5486400" cy="3086100"/>
          </a:xfrm>
        </p:spPr>
        <p:txBody>
          <a:bodyPr/>
          <a:lstStyle>
            <a:lvl1pPr marL="0" indent="0">
              <a:buNone/>
              <a:defRPr sz="24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/>
              <a:t>Click icon to add picture</a:t>
            </a:r>
            <a:endParaRPr lang="en-AU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4025503"/>
            <a:ext cx="5486400" cy="4904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dirty="0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768681488"/>
      </p:ext>
    </p:extLst>
  </p:cSld>
  <p:clrMapOvr>
    <a:masterClrMapping/>
  </p:clrMapOvr>
  <p:transition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  <a:endParaRPr lang="en-AU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655480128"/>
      </p:ext>
    </p:extLst>
  </p:cSld>
  <p:clrMapOvr>
    <a:masterClrMapping/>
  </p:clrMapOvr>
  <p:transition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457200"/>
            <a:ext cx="1943100" cy="4000500"/>
          </a:xfrm>
        </p:spPr>
        <p:txBody>
          <a:bodyPr vert="eaVert"/>
          <a:lstStyle/>
          <a:p>
            <a:r>
              <a:rPr lang="en-US" dirty="0"/>
              <a:t>Click to edit Master title style</a:t>
            </a:r>
            <a:endParaRPr lang="en-AU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457200"/>
            <a:ext cx="5676900" cy="4000500"/>
          </a:xfrm>
        </p:spPr>
        <p:txBody>
          <a:bodyPr vert="eaVert"/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661983843"/>
      </p:ext>
    </p:extLst>
  </p:cSld>
  <p:clrMapOvr>
    <a:masterClrMapping/>
  </p:clrMapOvr>
  <p:transition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1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179512" y="457200"/>
            <a:ext cx="8784976" cy="857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dirty="0"/>
              <a:t>Click to edit Master title style</a:t>
            </a:r>
            <a:endParaRPr lang="en-AU" dirty="0"/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179512" y="1485900"/>
            <a:ext cx="8784976" cy="2971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AU" dirty="0"/>
              <a:t> Click to edit Master text styles</a:t>
            </a:r>
          </a:p>
          <a:p>
            <a:pPr lvl="1"/>
            <a:r>
              <a:rPr lang="en-AU" dirty="0"/>
              <a:t>Second level</a:t>
            </a:r>
          </a:p>
          <a:p>
            <a:pPr lvl="2"/>
            <a:r>
              <a:rPr lang="en-AU" dirty="0"/>
              <a:t>Third level</a:t>
            </a:r>
          </a:p>
          <a:p>
            <a:pPr lvl="3"/>
            <a:r>
              <a:rPr lang="en-AU" dirty="0"/>
              <a:t>Fourth level</a:t>
            </a:r>
          </a:p>
          <a:p>
            <a:pPr lvl="4"/>
            <a:r>
              <a:rPr lang="en-AU" dirty="0"/>
              <a:t>Fifth level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ransition/>
  <p:txStyles>
    <p:titleStyle>
      <a:lvl1pPr algn="l" rtl="0" eaLnBrk="1" fontAlgn="base" hangingPunct="1">
        <a:spcBef>
          <a:spcPct val="0"/>
        </a:spcBef>
        <a:spcAft>
          <a:spcPct val="0"/>
        </a:spcAft>
        <a:defRPr sz="3600" b="1">
          <a:solidFill>
            <a:srgbClr val="0099E3"/>
          </a:solidFill>
          <a:latin typeface="+mj-lt"/>
          <a:ea typeface="+mj-ea"/>
          <a:cs typeface="+mj-cs"/>
        </a:defRPr>
      </a:lvl1pPr>
      <a:lvl2pPr algn="ctr" rtl="0" eaLnBrk="1" fontAlgn="base" hangingPunct="1">
        <a:spcBef>
          <a:spcPct val="0"/>
        </a:spcBef>
        <a:spcAft>
          <a:spcPct val="0"/>
        </a:spcAft>
        <a:defRPr sz="4400" b="1">
          <a:solidFill>
            <a:srgbClr val="2A5686"/>
          </a:solidFill>
          <a:latin typeface="Verdana" pitchFamily="34" charset="0"/>
        </a:defRPr>
      </a:lvl2pPr>
      <a:lvl3pPr algn="ctr" rtl="0" eaLnBrk="1" fontAlgn="base" hangingPunct="1">
        <a:spcBef>
          <a:spcPct val="0"/>
        </a:spcBef>
        <a:spcAft>
          <a:spcPct val="0"/>
        </a:spcAft>
        <a:defRPr sz="4400" b="1">
          <a:solidFill>
            <a:srgbClr val="2A5686"/>
          </a:solidFill>
          <a:latin typeface="Verdana" pitchFamily="34" charset="0"/>
        </a:defRPr>
      </a:lvl3pPr>
      <a:lvl4pPr algn="ctr" rtl="0" eaLnBrk="1" fontAlgn="base" hangingPunct="1">
        <a:spcBef>
          <a:spcPct val="0"/>
        </a:spcBef>
        <a:spcAft>
          <a:spcPct val="0"/>
        </a:spcAft>
        <a:defRPr sz="4400" b="1">
          <a:solidFill>
            <a:srgbClr val="2A5686"/>
          </a:solidFill>
          <a:latin typeface="Verdana" pitchFamily="34" charset="0"/>
        </a:defRPr>
      </a:lvl4pPr>
      <a:lvl5pPr algn="ctr" rtl="0" eaLnBrk="1" fontAlgn="base" hangingPunct="1">
        <a:spcBef>
          <a:spcPct val="0"/>
        </a:spcBef>
        <a:spcAft>
          <a:spcPct val="0"/>
        </a:spcAft>
        <a:defRPr sz="4400" b="1">
          <a:solidFill>
            <a:srgbClr val="2A5686"/>
          </a:solidFill>
          <a:latin typeface="Verdana" pitchFamily="34" charset="0"/>
        </a:defRPr>
      </a:lvl5pPr>
      <a:lvl6pPr marL="457200" algn="ctr" rtl="0" eaLnBrk="1" fontAlgn="base" hangingPunct="1">
        <a:spcBef>
          <a:spcPct val="0"/>
        </a:spcBef>
        <a:spcAft>
          <a:spcPct val="0"/>
        </a:spcAft>
        <a:defRPr sz="4400" b="1">
          <a:solidFill>
            <a:srgbClr val="2A5686"/>
          </a:solidFill>
          <a:latin typeface="Verdana" pitchFamily="34" charset="0"/>
        </a:defRPr>
      </a:lvl6pPr>
      <a:lvl7pPr marL="914400" algn="ctr" rtl="0" eaLnBrk="1" fontAlgn="base" hangingPunct="1">
        <a:spcBef>
          <a:spcPct val="0"/>
        </a:spcBef>
        <a:spcAft>
          <a:spcPct val="0"/>
        </a:spcAft>
        <a:defRPr sz="4400" b="1">
          <a:solidFill>
            <a:srgbClr val="2A5686"/>
          </a:solidFill>
          <a:latin typeface="Verdana" pitchFamily="34" charset="0"/>
        </a:defRPr>
      </a:lvl7pPr>
      <a:lvl8pPr marL="1371600" algn="ctr" rtl="0" eaLnBrk="1" fontAlgn="base" hangingPunct="1">
        <a:spcBef>
          <a:spcPct val="0"/>
        </a:spcBef>
        <a:spcAft>
          <a:spcPct val="0"/>
        </a:spcAft>
        <a:defRPr sz="4400" b="1">
          <a:solidFill>
            <a:srgbClr val="2A5686"/>
          </a:solidFill>
          <a:latin typeface="Verdana" pitchFamily="34" charset="0"/>
        </a:defRPr>
      </a:lvl8pPr>
      <a:lvl9pPr marL="1828800" algn="ctr" rtl="0" eaLnBrk="1" fontAlgn="base" hangingPunct="1">
        <a:spcBef>
          <a:spcPct val="0"/>
        </a:spcBef>
        <a:spcAft>
          <a:spcPct val="0"/>
        </a:spcAft>
        <a:defRPr sz="4400" b="1">
          <a:solidFill>
            <a:srgbClr val="2A5686"/>
          </a:solidFill>
          <a:latin typeface="Verdana" pitchFamily="34" charset="0"/>
        </a:defRPr>
      </a:lvl9pPr>
    </p:titleStyle>
    <p:bodyStyle>
      <a:lvl1pPr marL="266700" indent="-266700" algn="l" rtl="0" eaLnBrk="1" fontAlgn="base" hangingPunct="1">
        <a:spcBef>
          <a:spcPct val="20000"/>
        </a:spcBef>
        <a:spcAft>
          <a:spcPct val="0"/>
        </a:spcAft>
        <a:buFont typeface="Arial" pitchFamily="34" charset="0"/>
        <a:buChar char="•"/>
        <a:defRPr sz="2400" b="1">
          <a:solidFill>
            <a:srgbClr val="303132"/>
          </a:solidFill>
          <a:latin typeface="+mn-lt"/>
          <a:ea typeface="+mn-ea"/>
          <a:cs typeface="+mn-cs"/>
        </a:defRPr>
      </a:lvl1pPr>
      <a:lvl2pPr marL="742950" indent="-285750" algn="l" rtl="0" eaLnBrk="1" fontAlgn="base" hangingPunct="1">
        <a:spcBef>
          <a:spcPct val="20000"/>
        </a:spcBef>
        <a:spcAft>
          <a:spcPct val="0"/>
        </a:spcAft>
        <a:buFont typeface="Arial" pitchFamily="34" charset="0"/>
        <a:buChar char="‒"/>
        <a:defRPr sz="2000">
          <a:solidFill>
            <a:srgbClr val="303132"/>
          </a:solidFill>
          <a:latin typeface="+mn-lt"/>
        </a:defRPr>
      </a:lvl2pPr>
      <a:lvl3pPr marL="1143000" indent="-228600" algn="l" rtl="0" eaLnBrk="1" fontAlgn="base" hangingPunct="1">
        <a:spcBef>
          <a:spcPct val="20000"/>
        </a:spcBef>
        <a:spcAft>
          <a:spcPct val="0"/>
        </a:spcAft>
        <a:buChar char="–"/>
        <a:defRPr sz="1800">
          <a:solidFill>
            <a:srgbClr val="303132"/>
          </a:solidFill>
          <a:latin typeface="+mn-lt"/>
        </a:defRPr>
      </a:lvl3pPr>
      <a:lvl4pPr marL="1600200" indent="-228600" algn="l" rtl="0" eaLnBrk="1" fontAlgn="base" hangingPunct="1">
        <a:spcBef>
          <a:spcPct val="20000"/>
        </a:spcBef>
        <a:spcAft>
          <a:spcPct val="0"/>
        </a:spcAft>
        <a:buChar char="–"/>
        <a:defRPr sz="1600">
          <a:solidFill>
            <a:srgbClr val="303132"/>
          </a:solidFill>
          <a:latin typeface="+mn-lt"/>
        </a:defRPr>
      </a:lvl4pPr>
      <a:lvl5pPr marL="2057400" indent="-228600" algn="l" rtl="0" eaLnBrk="1" fontAlgn="base" hangingPunct="1">
        <a:spcBef>
          <a:spcPct val="20000"/>
        </a:spcBef>
        <a:spcAft>
          <a:spcPct val="0"/>
        </a:spcAft>
        <a:buChar char="–"/>
        <a:defRPr sz="1600">
          <a:solidFill>
            <a:srgbClr val="303132"/>
          </a:solidFill>
          <a:latin typeface="+mn-lt"/>
        </a:defRPr>
      </a:lvl5pPr>
      <a:lvl6pPr marL="2514600" indent="-228600" algn="l" rtl="0" eaLnBrk="1" fontAlgn="base" hangingPunct="1">
        <a:spcBef>
          <a:spcPct val="20000"/>
        </a:spcBef>
        <a:spcAft>
          <a:spcPct val="0"/>
        </a:spcAft>
        <a:buChar char="–"/>
        <a:defRPr sz="2000">
          <a:solidFill>
            <a:srgbClr val="303132"/>
          </a:solidFill>
          <a:latin typeface="+mn-lt"/>
        </a:defRPr>
      </a:lvl6pPr>
      <a:lvl7pPr marL="2971800" indent="-228600" algn="l" rtl="0" eaLnBrk="1" fontAlgn="base" hangingPunct="1">
        <a:spcBef>
          <a:spcPct val="20000"/>
        </a:spcBef>
        <a:spcAft>
          <a:spcPct val="0"/>
        </a:spcAft>
        <a:buChar char="–"/>
        <a:defRPr sz="2000">
          <a:solidFill>
            <a:srgbClr val="303132"/>
          </a:solidFill>
          <a:latin typeface="+mn-lt"/>
        </a:defRPr>
      </a:lvl7pPr>
      <a:lvl8pPr marL="3429000" indent="-228600" algn="l" rtl="0" eaLnBrk="1" fontAlgn="base" hangingPunct="1">
        <a:spcBef>
          <a:spcPct val="20000"/>
        </a:spcBef>
        <a:spcAft>
          <a:spcPct val="0"/>
        </a:spcAft>
        <a:buChar char="–"/>
        <a:defRPr sz="2000">
          <a:solidFill>
            <a:srgbClr val="303132"/>
          </a:solidFill>
          <a:latin typeface="+mn-lt"/>
        </a:defRPr>
      </a:lvl8pPr>
      <a:lvl9pPr marL="3886200" indent="-228600" algn="l" rtl="0" eaLnBrk="1" fontAlgn="base" hangingPunct="1">
        <a:spcBef>
          <a:spcPct val="20000"/>
        </a:spcBef>
        <a:spcAft>
          <a:spcPct val="0"/>
        </a:spcAft>
        <a:buChar char="–"/>
        <a:defRPr sz="2000">
          <a:solidFill>
            <a:srgbClr val="303132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hyperlink" Target="https://www.vcaa.vic.edu.au/curriculum/vce/vce-study-designs/productdesign-and-technology/Pages/Index.aspx" TargetMode="External"/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vcaa.vic.edu.au/curriculum/vce/vce-study-designs/productdesign-and-technology/Pages/Index.aspx" TargetMode="Externa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comments" Target="../comments/comment1.xml"/><Relationship Id="rId2" Type="http://schemas.openxmlformats.org/officeDocument/2006/relationships/hyperlink" Target="http://www.vcaa.vic.edu.au/pages/schooladmin/admindates/index.aspx" TargetMode="Externa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comments" Target="../comments/comment2.xml"/><Relationship Id="rId2" Type="http://schemas.openxmlformats.org/officeDocument/2006/relationships/hyperlink" Target="mailto:leanne.compton@education.vic.gov.au" TargetMode="Externa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ctrTitle"/>
          </p:nvPr>
        </p:nvSpPr>
        <p:spPr>
          <a:xfrm>
            <a:off x="107504" y="588700"/>
            <a:ext cx="5184576" cy="2016224"/>
          </a:xfrm>
        </p:spPr>
        <p:txBody>
          <a:bodyPr/>
          <a:lstStyle/>
          <a:p>
            <a:r>
              <a:rPr lang="en-AU" dirty="0"/>
              <a:t>VCE Product Design </a:t>
            </a:r>
            <a:r>
              <a:rPr lang="en-AU"/>
              <a:t>and Technology: </a:t>
            </a:r>
            <a:r>
              <a:rPr lang="en-AU" dirty="0"/>
              <a:t/>
            </a:r>
            <a:br>
              <a:rPr lang="en-AU" dirty="0"/>
            </a:br>
            <a:r>
              <a:rPr lang="en-AU" dirty="0"/>
              <a:t>Unpacking SAT Criteria 1 to 4</a:t>
            </a:r>
          </a:p>
        </p:txBody>
      </p:sp>
      <p:sp>
        <p:nvSpPr>
          <p:cNvPr id="5" name="Subtitle 4"/>
          <p:cNvSpPr>
            <a:spLocks noGrp="1"/>
          </p:cNvSpPr>
          <p:nvPr>
            <p:ph type="subTitle" idx="1"/>
          </p:nvPr>
        </p:nvSpPr>
        <p:spPr>
          <a:xfrm>
            <a:off x="107504" y="2859782"/>
            <a:ext cx="4752528" cy="1008112"/>
          </a:xfrm>
        </p:spPr>
        <p:txBody>
          <a:bodyPr/>
          <a:lstStyle/>
          <a:p>
            <a:r>
              <a:rPr lang="en-AU" dirty="0"/>
              <a:t>Dr Leanne Compton, Curriculum </a:t>
            </a:r>
            <a:r>
              <a:rPr lang="en-AU" dirty="0" err="1"/>
              <a:t>Manager</a:t>
            </a:r>
            <a:r>
              <a:rPr lang="en-AU" dirty="0" err="1">
                <a:sym typeface="Symbol" panose="05050102010706020507" pitchFamily="18" charset="2"/>
              </a:rPr>
              <a:t></a:t>
            </a:r>
            <a:r>
              <a:rPr lang="en-AU" dirty="0" err="1"/>
              <a:t>Design</a:t>
            </a:r>
            <a:r>
              <a:rPr lang="en-AU" dirty="0"/>
              <a:t> and Technologies</a:t>
            </a:r>
          </a:p>
          <a:p>
            <a:r>
              <a:rPr lang="en-AU" dirty="0"/>
              <a:t>Simon Van </a:t>
            </a:r>
            <a:r>
              <a:rPr lang="en-AU" dirty="0" err="1"/>
              <a:t>Dillen</a:t>
            </a:r>
            <a:r>
              <a:rPr lang="en-AU" dirty="0"/>
              <a:t>, State Reviewer</a:t>
            </a:r>
          </a:p>
        </p:txBody>
      </p:sp>
    </p:spTree>
    <p:extLst>
      <p:ext uri="{BB962C8B-B14F-4D97-AF65-F5344CB8AC3E}">
        <p14:creationId xmlns:p14="http://schemas.microsoft.com/office/powerpoint/2010/main" val="1513930656"/>
      </p:ext>
    </p:extLst>
  </p:cSld>
  <p:clrMapOvr>
    <a:masterClrMapping/>
  </p:clrMapOvr>
  <p:transition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1520" y="457200"/>
            <a:ext cx="8640960" cy="857250"/>
          </a:xfrm>
        </p:spPr>
        <p:txBody>
          <a:bodyPr wrap="square" anchor="ctr">
            <a:normAutofit/>
          </a:bodyPr>
          <a:lstStyle/>
          <a:p>
            <a:r>
              <a:rPr lang="en-US" dirty="0"/>
              <a:t>Current study design 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1520" y="1485900"/>
            <a:ext cx="5112568" cy="2971800"/>
          </a:xfrm>
        </p:spPr>
        <p:txBody>
          <a:bodyPr wrap="square" anchor="t">
            <a:normAutofit lnSpcReduction="10000"/>
          </a:bodyPr>
          <a:lstStyle/>
          <a:p>
            <a:r>
              <a:rPr lang="en-AU" i="0" dirty="0">
                <a:effectLst/>
              </a:rPr>
              <a:t>The accreditation period for VCE Product Design and Technology Study Design is from 2018 to 2023</a:t>
            </a:r>
          </a:p>
          <a:p>
            <a:pPr marL="0" indent="0">
              <a:buNone/>
            </a:pPr>
            <a:r>
              <a:rPr lang="en-AU" b="0" i="0" dirty="0">
                <a:effectLst/>
                <a:hlinkClick r:id="rId2"/>
              </a:rPr>
              <a:t>https://www.vcaa.vic.edu.au/curriculum/vce/vce-study-designs/productdesign-and-technology/Pages/Index.aspx</a:t>
            </a:r>
            <a:endParaRPr lang="en-AU" b="0" i="0" dirty="0">
              <a:effectLst/>
            </a:endParaRPr>
          </a:p>
          <a:p>
            <a:endParaRPr lang="en-AU" b="0" i="0" dirty="0">
              <a:effectLst/>
            </a:endParaRPr>
          </a:p>
          <a:p>
            <a:endParaRPr lang="en-AU" b="0" i="0" dirty="0">
              <a:effectLst/>
            </a:endParaRPr>
          </a:p>
          <a:p>
            <a:endParaRPr lang="en-US" dirty="0"/>
          </a:p>
          <a:p>
            <a:endParaRPr lang="en-AU" dirty="0">
              <a:solidFill>
                <a:srgbClr val="FF0000"/>
              </a:solidFill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444DDCA6-C177-49FF-9C70-721D90013B9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681250" y="1485900"/>
            <a:ext cx="2318004" cy="297180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3133948233"/>
      </p:ext>
    </p:extLst>
  </p:cSld>
  <p:clrMapOvr>
    <a:masterClrMapping/>
  </p:clrMapOvr>
  <p:transition/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BCE1740-CAE7-4990-8559-E155779EB01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/>
              <a:t>Administrative information for School-based Assessment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5399090-E79E-4F52-BBD4-9576AFF4C06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>
                <a:solidFill>
                  <a:schemeClr val="tx1"/>
                </a:solidFill>
              </a:rPr>
              <a:t>Updated annually and published on VCE Product Design and Technology study page of the VCAA website</a:t>
            </a:r>
          </a:p>
          <a:p>
            <a:pPr marL="0" indent="0">
              <a:buNone/>
            </a:pPr>
            <a:r>
              <a:rPr lang="en-AU" b="0" dirty="0">
                <a:hlinkClick r:id="rId2"/>
              </a:rPr>
              <a:t>https://www.vcaa.vic.edu.au/curriculum/vce/vce-study-designs/productdesign-and-technology/Pages/Index.aspx</a:t>
            </a:r>
            <a:endParaRPr lang="en-US" dirty="0">
              <a:solidFill>
                <a:schemeClr val="tx1"/>
              </a:solidFill>
            </a:endParaRPr>
          </a:p>
          <a:p>
            <a:r>
              <a:rPr lang="en-GB" dirty="0">
                <a:solidFill>
                  <a:srgbClr val="000000"/>
                </a:solidFill>
                <a:latin typeface="Arial" panose="020B0604020202020204" pitchFamily="34" charset="0"/>
                <a:ea typeface="Arial" panose="020B0604020202020204" pitchFamily="34" charset="0"/>
              </a:rPr>
              <a:t>Contains </a:t>
            </a:r>
            <a:r>
              <a:rPr lang="en-GB" sz="2400" dirty="0" smtClean="0">
                <a:solidFill>
                  <a:srgbClr val="000000"/>
                </a:solidFill>
                <a:effectLst/>
                <a:latin typeface="Arial" panose="020B0604020202020204" pitchFamily="34" charset="0"/>
                <a:ea typeface="Arial" panose="020B0604020202020204" pitchFamily="34" charset="0"/>
              </a:rPr>
              <a:t>mandated </a:t>
            </a:r>
            <a:r>
              <a:rPr lang="en-GB" sz="2400" dirty="0">
                <a:solidFill>
                  <a:srgbClr val="000000"/>
                </a:solidFill>
                <a:effectLst/>
                <a:latin typeface="Arial" panose="020B0604020202020204" pitchFamily="34" charset="0"/>
                <a:ea typeface="Arial" panose="020B0604020202020204" pitchFamily="34" charset="0"/>
              </a:rPr>
              <a:t>assessment criteria</a:t>
            </a:r>
          </a:p>
          <a:p>
            <a:r>
              <a:rPr lang="en-GB" dirty="0">
                <a:solidFill>
                  <a:srgbClr val="000000"/>
                </a:solidFill>
                <a:latin typeface="Arial" panose="020B0604020202020204" pitchFamily="34" charset="0"/>
                <a:ea typeface="Arial" panose="020B0604020202020204" pitchFamily="34" charset="0"/>
              </a:rPr>
              <a:t>Notification of its publication is published in the February VCAA Bulletin. </a:t>
            </a:r>
            <a:endParaRPr lang="en-AU" dirty="0">
              <a:solidFill>
                <a:srgbClr val="000000"/>
              </a:solidFill>
              <a:latin typeface="Arial" panose="020B0604020202020204" pitchFamily="34" charset="0"/>
              <a:ea typeface="Arial" panose="020B0604020202020204" pitchFamily="34" charset="0"/>
            </a:endParaRPr>
          </a:p>
          <a:p>
            <a:endParaRPr lang="en-US" dirty="0">
              <a:solidFill>
                <a:schemeClr val="tx1"/>
              </a:solidFill>
            </a:endParaRPr>
          </a:p>
          <a:p>
            <a:endParaRPr lang="en-US" dirty="0">
              <a:solidFill>
                <a:schemeClr val="tx1"/>
              </a:solidFill>
            </a:endParaRPr>
          </a:p>
          <a:p>
            <a:pPr marL="0" indent="0">
              <a:buNone/>
            </a:pPr>
            <a:endParaRPr lang="en-AU" b="0" dirty="0"/>
          </a:p>
          <a:p>
            <a:pPr marL="0" indent="0">
              <a:buNone/>
            </a:pPr>
            <a:endParaRPr lang="en-AU" b="0" i="0" dirty="0">
              <a:effectLst/>
            </a:endParaRPr>
          </a:p>
          <a:p>
            <a:pPr marL="0" indent="0">
              <a:buNone/>
            </a:pPr>
            <a:endParaRPr lang="en-AU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46440066"/>
      </p:ext>
    </p:extLst>
  </p:cSld>
  <p:clrMapOvr>
    <a:masterClrMapping/>
  </p:clrMapOvr>
  <p:transition/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D50E2F0-9765-4EF1-88AA-9E99AE8A19D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School-assessed Task</a:t>
            </a:r>
            <a:endParaRPr lang="en-AU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E4213A0-A75A-4BBF-8980-86ED428FF32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sz="3200" dirty="0"/>
              <a:t>Units 3 and 4 </a:t>
            </a:r>
          </a:p>
          <a:p>
            <a:r>
              <a:rPr lang="en-GB" sz="2800" dirty="0">
                <a:solidFill>
                  <a:srgbClr val="000000"/>
                </a:solidFill>
                <a:latin typeface="Arial" panose="020B0604020202020204" pitchFamily="34" charset="0"/>
                <a:ea typeface="Arial" panose="020B0604020202020204" pitchFamily="34" charset="0"/>
              </a:rPr>
              <a:t>C</a:t>
            </a:r>
            <a:r>
              <a:rPr lang="en-GB" sz="2800" dirty="0">
                <a:solidFill>
                  <a:srgbClr val="000000"/>
                </a:solidFill>
                <a:effectLst/>
                <a:latin typeface="Arial" panose="020B0604020202020204" pitchFamily="34" charset="0"/>
                <a:ea typeface="Arial" panose="020B0604020202020204" pitchFamily="34" charset="0"/>
              </a:rPr>
              <a:t>ontributes 50 per cent to the study score</a:t>
            </a:r>
          </a:p>
          <a:p>
            <a:r>
              <a:rPr lang="en-GB" sz="2800" dirty="0">
                <a:solidFill>
                  <a:srgbClr val="000000"/>
                </a:solidFill>
                <a:latin typeface="Arial" panose="020B0604020202020204" pitchFamily="34" charset="0"/>
                <a:ea typeface="Arial" panose="020B0604020202020204" pitchFamily="34" charset="0"/>
              </a:rPr>
              <a:t>C</a:t>
            </a:r>
            <a:r>
              <a:rPr lang="en-GB" sz="2800" dirty="0">
                <a:solidFill>
                  <a:srgbClr val="000000"/>
                </a:solidFill>
                <a:effectLst/>
                <a:latin typeface="Arial" panose="020B0604020202020204" pitchFamily="34" charset="0"/>
                <a:ea typeface="Arial" panose="020B0604020202020204" pitchFamily="34" charset="0"/>
              </a:rPr>
              <a:t>ommenced in Unit 3 and completed in Unit 4. </a:t>
            </a:r>
            <a:endParaRPr lang="en-AU" sz="2800" dirty="0">
              <a:solidFill>
                <a:srgbClr val="000000"/>
              </a:solidFill>
              <a:effectLst/>
              <a:latin typeface="Arial" panose="020B0604020202020204" pitchFamily="34" charset="0"/>
              <a:ea typeface="Arial" panose="020B0604020202020204" pitchFamily="34" charset="0"/>
            </a:endParaRPr>
          </a:p>
          <a:p>
            <a:pPr marL="0" indent="0">
              <a:buNone/>
            </a:pP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2912930549"/>
      </p:ext>
    </p:extLst>
  </p:cSld>
  <p:clrMapOvr>
    <a:masterClrMapping/>
  </p:clrMapOvr>
  <p:transition/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17CD2F6-57FE-406E-9518-F5F0F88238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School-assessed Task</a:t>
            </a:r>
            <a:endParaRPr lang="en-AU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4A4C1DF-687E-4C6A-9322-EC8AEACDC42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sz="1800" dirty="0">
                <a:solidFill>
                  <a:srgbClr val="000000"/>
                </a:solidFill>
                <a:effectLst/>
                <a:latin typeface="Arial" panose="020B0604020202020204" pitchFamily="34" charset="0"/>
                <a:ea typeface="Arial" panose="020B0604020202020204" pitchFamily="34" charset="0"/>
              </a:rPr>
              <a:t>The Authentication record form is to be used to record information for each student and must be made available on request by the VCAA. </a:t>
            </a:r>
          </a:p>
          <a:p>
            <a:r>
              <a:rPr lang="en-GB" sz="1800" dirty="0">
                <a:solidFill>
                  <a:srgbClr val="000000"/>
                </a:solidFill>
                <a:effectLst/>
                <a:latin typeface="Arial" panose="020B0604020202020204" pitchFamily="34" charset="0"/>
                <a:ea typeface="Arial" panose="020B0604020202020204" pitchFamily="34" charset="0"/>
              </a:rPr>
              <a:t>Further information about authentication can be found in the Authentication video that is part of this suite of videos.</a:t>
            </a:r>
            <a:endParaRPr lang="en-AU" dirty="0"/>
          </a:p>
          <a:p>
            <a:r>
              <a:rPr lang="en-GB" sz="1800" dirty="0">
                <a:solidFill>
                  <a:srgbClr val="000000"/>
                </a:solidFill>
                <a:effectLst/>
                <a:latin typeface="Arial" panose="020B0604020202020204" pitchFamily="34" charset="0"/>
                <a:ea typeface="Arial" panose="020B0604020202020204" pitchFamily="34" charset="0"/>
              </a:rPr>
              <a:t>Teachers should be aware of the dates of submission of scores into VASS in </a:t>
            </a:r>
            <a:r>
              <a:rPr lang="en-GB" sz="1800" dirty="0">
                <a:solidFill>
                  <a:srgbClr val="000000"/>
                </a:solidFill>
                <a:effectLst/>
                <a:highlight>
                  <a:srgbClr val="FFFF00"/>
                </a:highlight>
                <a:latin typeface="Arial" panose="020B0604020202020204" pitchFamily="34" charset="0"/>
                <a:ea typeface="Arial" panose="020B0604020202020204" pitchFamily="34" charset="0"/>
              </a:rPr>
              <a:t>July and November. </a:t>
            </a:r>
            <a:r>
              <a:rPr lang="en-GB" sz="1800" dirty="0">
                <a:solidFill>
                  <a:srgbClr val="000000"/>
                </a:solidFill>
                <a:effectLst/>
                <a:latin typeface="Arial" panose="020B0604020202020204" pitchFamily="34" charset="0"/>
                <a:ea typeface="Arial" panose="020B0604020202020204" pitchFamily="34" charset="0"/>
              </a:rPr>
              <a:t>These dates are published in the Important Administrative Dates and Assessment Schedule, published annually on the VCAA website: </a:t>
            </a:r>
            <a:r>
              <a:rPr lang="en-GB" sz="1800" u="sng" dirty="0">
                <a:solidFill>
                  <a:srgbClr val="000000"/>
                </a:solidFill>
                <a:effectLst/>
                <a:latin typeface="Arial" panose="020B0604020202020204" pitchFamily="34" charset="0"/>
                <a:ea typeface="Arial" panose="020B0604020202020204" pitchFamily="34" charset="0"/>
                <a:hlinkClick r:id="rId2"/>
              </a:rPr>
              <a:t>www.vcaa.vic.edu.au/pages/schooladmin/admindates/index.aspx</a:t>
            </a:r>
            <a:endParaRPr lang="en-AU" sz="1800" dirty="0">
              <a:solidFill>
                <a:srgbClr val="000000"/>
              </a:solidFill>
              <a:effectLst/>
              <a:latin typeface="Arial" panose="020B0604020202020204" pitchFamily="34" charset="0"/>
              <a:ea typeface="Arial" panose="020B0604020202020204" pitchFamily="34" charset="0"/>
            </a:endParaRPr>
          </a:p>
          <a:p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2228432660"/>
      </p:ext>
    </p:extLst>
  </p:cSld>
  <p:clrMapOvr>
    <a:masterClrMapping/>
  </p:clrMapOvr>
  <p:transition/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5129ECD-DE27-445A-9922-2A595232A5F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Unit 3: </a:t>
            </a:r>
            <a:r>
              <a:rPr lang="en-AU" dirty="0"/>
              <a:t>Applying the product design process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5219A355-0A8C-4745-85AE-5E613F47FB96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-931" t="5339" r="931" b="65296"/>
          <a:stretch/>
        </p:blipFill>
        <p:spPr>
          <a:xfrm>
            <a:off x="323528" y="1923678"/>
            <a:ext cx="7735873" cy="23762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14275486"/>
      </p:ext>
    </p:extLst>
  </p:cSld>
  <p:clrMapOvr>
    <a:masterClrMapping/>
  </p:clrMapOvr>
  <p:transition/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3BD109E-7383-4A7E-A4A5-F75685194CB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/>
              <a:t>Design folio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6BA717F-DB96-4A0E-82DF-3715B0061AF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AU" dirty="0"/>
              <a:t>Range of formats such as hard copy, electronic, combination</a:t>
            </a:r>
          </a:p>
          <a:p>
            <a:r>
              <a:rPr lang="en-AU" dirty="0"/>
              <a:t>Can use written, video or audio files to demonstrate response to criteria</a:t>
            </a:r>
          </a:p>
          <a:p>
            <a:r>
              <a:rPr lang="en-AU" dirty="0"/>
              <a:t>Does not need to be A3 </a:t>
            </a:r>
            <a:r>
              <a:rPr lang="en-AU"/>
              <a:t>hard copy folio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3806557422"/>
      </p:ext>
    </p:extLst>
  </p:cSld>
  <p:clrMapOvr>
    <a:masterClrMapping/>
  </p:clrMapOvr>
  <p:transition/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76943EA-3E51-49B5-BC07-B1B553A7042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SAT assessment criteria 1</a:t>
            </a:r>
            <a:endParaRPr lang="en-AU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539E368-192C-47EA-9460-8A422CEEE48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sz="1800" b="1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Arial" panose="020B0604020202020204" pitchFamily="34" charset="0"/>
              </a:rPr>
              <a:t>Skill in developing an end user/s’ profile, research, a design brief and evaluation criteria with reference to the product design factors</a:t>
            </a:r>
          </a:p>
          <a:p>
            <a:pPr marL="0" indent="0">
              <a:buNone/>
            </a:pPr>
            <a:r>
              <a:rPr lang="en-GB" sz="1800" dirty="0">
                <a:solidFill>
                  <a:srgbClr val="0099E3"/>
                </a:solidFill>
                <a:latin typeface="Arial Narrow" panose="020B0606020202030204" pitchFamily="34" charset="0"/>
                <a:ea typeface="Arial" panose="020B0604020202020204" pitchFamily="34" charset="0"/>
                <a:cs typeface="Arial" panose="020B0604020202020204" pitchFamily="34" charset="0"/>
              </a:rPr>
              <a:t>Indicators </a:t>
            </a:r>
            <a:endParaRPr lang="en-GB" sz="1800" b="1" dirty="0">
              <a:solidFill>
                <a:srgbClr val="0099E3"/>
              </a:solidFill>
              <a:effectLst/>
              <a:latin typeface="Arial Narrow" panose="020B0606020202030204" pitchFamily="34" charset="0"/>
              <a:ea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GB" sz="16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Identifies design problem</a:t>
            </a:r>
          </a:p>
          <a:p>
            <a:r>
              <a:rPr lang="en-GB" sz="16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Conducts primary research</a:t>
            </a:r>
            <a:endParaRPr lang="en-AU" sz="1600" dirty="0"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r>
              <a:rPr lang="en-GB" sz="16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Develops end user profile</a:t>
            </a:r>
            <a:endParaRPr lang="en-GB" sz="1600" dirty="0">
              <a:latin typeface="Arial Narrow" panose="020B060602020203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r>
              <a:rPr lang="en-GB" sz="16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Develops design brief</a:t>
            </a:r>
            <a:endParaRPr lang="en-AU" sz="1600" dirty="0"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r>
              <a:rPr lang="en-GB" sz="16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Identifies evaluation criteria with reference to product design factors</a:t>
            </a:r>
          </a:p>
          <a:p>
            <a:r>
              <a:rPr lang="en-GB" sz="16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Writes evaluation criteria that reflect design brief; evaluation criteria to evaluate final product is written in four-parts</a:t>
            </a:r>
            <a:endParaRPr lang="en-AU" sz="1600" dirty="0"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1852609814"/>
      </p:ext>
    </p:extLst>
  </p:cSld>
  <p:clrMapOvr>
    <a:masterClrMapping/>
  </p:clrMapOvr>
  <p:transition/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C5C1E4F-B5DE-413F-8784-C33036959F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SAT assessment criteria 1</a:t>
            </a:r>
            <a:endParaRPr lang="en-AU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B5A5BC7-785D-4245-A4A3-F4692885A83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sz="24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Identifies design problem </a:t>
            </a:r>
            <a:r>
              <a:rPr lang="en-GB" sz="24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  <a:sym typeface="Symbol" panose="05050102010706020507" pitchFamily="18" charset="2"/>
              </a:rPr>
              <a:t> </a:t>
            </a:r>
            <a:r>
              <a:rPr lang="en-GB" sz="2400" dirty="0">
                <a:solidFill>
                  <a:schemeClr val="accent1">
                    <a:lumMod val="75000"/>
                  </a:schemeClr>
                </a:solidFill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local, national, global?</a:t>
            </a:r>
          </a:p>
          <a:p>
            <a:endParaRPr lang="en-GB" sz="2400" dirty="0">
              <a:solidFill>
                <a:schemeClr val="accent1">
                  <a:lumMod val="75000"/>
                </a:schemeClr>
              </a:solidFill>
              <a:effectLst/>
              <a:latin typeface="Arial Narrow" panose="020B060602020203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r>
              <a:rPr lang="en-GB" sz="24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Conducts primary research </a:t>
            </a:r>
            <a:r>
              <a:rPr lang="en-GB" sz="24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  <a:sym typeface="Symbol" panose="05050102010706020507" pitchFamily="18" charset="2"/>
              </a:rPr>
              <a:t> </a:t>
            </a:r>
            <a:r>
              <a:rPr lang="en-GB" dirty="0">
                <a:solidFill>
                  <a:schemeClr val="accent1">
                    <a:lumMod val="75000"/>
                  </a:schemeClr>
                </a:solidFill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with real people, such as </a:t>
            </a:r>
            <a:r>
              <a:rPr lang="en-GB" sz="2400" dirty="0">
                <a:solidFill>
                  <a:schemeClr val="accent1">
                    <a:lumMod val="75000"/>
                  </a:schemeClr>
                </a:solidFill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surveys, i.e. questionaries</a:t>
            </a:r>
            <a:r>
              <a:rPr lang="en-GB" dirty="0">
                <a:solidFill>
                  <a:schemeClr val="accent1">
                    <a:lumMod val="75000"/>
                  </a:schemeClr>
                </a:solidFill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, interviews, focus groups. </a:t>
            </a:r>
          </a:p>
          <a:p>
            <a:endParaRPr lang="en-AU" sz="2400" dirty="0">
              <a:solidFill>
                <a:schemeClr val="accent1">
                  <a:lumMod val="75000"/>
                </a:schemeClr>
              </a:solidFill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r>
              <a:rPr lang="en-GB" sz="24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Develops end user profile</a:t>
            </a:r>
            <a:r>
              <a:rPr lang="en-GB" sz="24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  <a:sym typeface="Symbol" panose="05050102010706020507" pitchFamily="18" charset="2"/>
              </a:rPr>
              <a:t>  </a:t>
            </a:r>
            <a:r>
              <a:rPr lang="en-GB" sz="2400" dirty="0">
                <a:solidFill>
                  <a:schemeClr val="accent1">
                    <a:lumMod val="75000"/>
                  </a:schemeClr>
                </a:solidFill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end user or end user group? (Not for only a specific person)</a:t>
            </a:r>
            <a:endParaRPr lang="en-GB" sz="2400" dirty="0">
              <a:solidFill>
                <a:schemeClr val="accent1">
                  <a:lumMod val="75000"/>
                </a:schemeClr>
              </a:solidFill>
              <a:latin typeface="Arial Narrow" panose="020B060602020203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endParaRPr lang="en-GB" sz="2400" dirty="0">
              <a:effectLst/>
              <a:latin typeface="Arial Narrow" panose="020B060602020203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2413746794"/>
      </p:ext>
    </p:extLst>
  </p:cSld>
  <p:clrMapOvr>
    <a:masterClrMapping/>
  </p:clrMapOvr>
  <p:transition/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CE1BB0C-2CC2-4C61-8BBC-027F311966C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SAT assessment criteria 1</a:t>
            </a:r>
            <a:endParaRPr lang="en-AU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729547D-212D-47AA-B6BD-58D84A8E970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sz="24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Develops design brief</a:t>
            </a:r>
            <a:r>
              <a:rPr lang="en-GB" sz="24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  <a:sym typeface="Symbol" panose="05050102010706020507" pitchFamily="18" charset="2"/>
              </a:rPr>
              <a:t>:	</a:t>
            </a:r>
            <a:r>
              <a:rPr lang="en-GB" sz="2400" dirty="0">
                <a:solidFill>
                  <a:schemeClr val="accent1">
                    <a:lumMod val="75000"/>
                  </a:schemeClr>
                </a:solidFill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Explains the context </a:t>
            </a:r>
          </a:p>
          <a:p>
            <a:pPr marL="0" indent="0">
              <a:buNone/>
            </a:pPr>
            <a:r>
              <a:rPr lang="en-GB" dirty="0">
                <a:solidFill>
                  <a:schemeClr val="accent1">
                    <a:lumMod val="75000"/>
                  </a:schemeClr>
                </a:solidFill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			    	Sets out constraints and considerations </a:t>
            </a:r>
          </a:p>
          <a:p>
            <a:pPr marL="0" indent="0">
              <a:buNone/>
            </a:pPr>
            <a:r>
              <a:rPr lang="en-GB" dirty="0">
                <a:solidFill>
                  <a:schemeClr val="accent1">
                    <a:lumMod val="75000"/>
                  </a:schemeClr>
                </a:solidFill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                                           	Explains expected quality (realistic)</a:t>
            </a:r>
          </a:p>
          <a:p>
            <a:pPr marL="0" indent="0">
              <a:buNone/>
            </a:pPr>
            <a:r>
              <a:rPr lang="en-GB" dirty="0">
                <a:solidFill>
                  <a:schemeClr val="accent1">
                    <a:lumMod val="75000"/>
                  </a:schemeClr>
                </a:solidFill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			  	 Addresses the product design factors</a:t>
            </a:r>
          </a:p>
          <a:p>
            <a:pPr marL="0" indent="0">
              <a:buNone/>
            </a:pPr>
            <a:r>
              <a:rPr lang="en-GB" dirty="0">
                <a:solidFill>
                  <a:schemeClr val="accent1">
                    <a:lumMod val="75000"/>
                  </a:schemeClr>
                </a:solidFill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                                           </a:t>
            </a:r>
            <a:r>
              <a:rPr lang="en-GB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                                          </a:t>
            </a:r>
          </a:p>
          <a:p>
            <a:r>
              <a:rPr lang="en-GB" sz="24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Identifies evaluation criteria with reference to product design factors</a:t>
            </a:r>
          </a:p>
          <a:p>
            <a:pPr marL="0" indent="0">
              <a:buNone/>
            </a:pPr>
            <a:r>
              <a:rPr lang="en-GB" dirty="0">
                <a:solidFill>
                  <a:schemeClr val="accent1">
                    <a:lumMod val="75000"/>
                  </a:schemeClr>
                </a:solidFill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			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1496432124"/>
      </p:ext>
    </p:extLst>
  </p:cSld>
  <p:clrMapOvr>
    <a:masterClrMapping/>
  </p:clrMapOvr>
  <p:transition/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154F7A6-DE6F-4420-AAFB-8A427B2988B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SAT assessment criteria 1</a:t>
            </a:r>
            <a:endParaRPr lang="en-AU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9EB0B0D-C5EB-4F80-8834-FA7F46FE4A8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sz="24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Writes evaluation criteria that reflects the design brief</a:t>
            </a:r>
            <a:endParaRPr lang="en-GB" dirty="0">
              <a:latin typeface="Arial Narrow" panose="020B060602020203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pPr lvl="1"/>
            <a:r>
              <a:rPr lang="en-GB" dirty="0">
                <a:effectLst/>
                <a:latin typeface="Arial" panose="020B0604020202020204" pitchFamily="34" charset="0"/>
                <a:ea typeface="Arial" panose="020B0604020202020204" pitchFamily="34" charset="0"/>
                <a:cs typeface="Arial" panose="020B0604020202020204" pitchFamily="34" charset="0"/>
              </a:rPr>
              <a:t>is written in four-parts</a:t>
            </a:r>
          </a:p>
          <a:p>
            <a:pPr marL="457200" lvl="1" indent="0">
              <a:buNone/>
            </a:pPr>
            <a:endParaRPr lang="en-GB" dirty="0">
              <a:effectLst/>
              <a:latin typeface="Arial" panose="020B0604020202020204" pitchFamily="34" charset="0"/>
              <a:ea typeface="Arial" panose="020B0604020202020204" pitchFamily="34" charset="0"/>
              <a:cs typeface="Arial" panose="020B0604020202020204" pitchFamily="34" charset="0"/>
            </a:endParaRPr>
          </a:p>
          <a:p>
            <a:pPr lvl="1"/>
            <a:r>
              <a:rPr lang="en-GB" dirty="0">
                <a:solidFill>
                  <a:schemeClr val="accent1">
                    <a:lumMod val="75000"/>
                  </a:schemeClr>
                </a:solidFill>
                <a:latin typeface="Arial Narrow" panose="020B0606020202030204" pitchFamily="34" charset="0"/>
                <a:cs typeface="Times New Roman" panose="02020603050405020304" pitchFamily="18" charset="0"/>
              </a:rPr>
              <a:t>e</a:t>
            </a:r>
            <a:r>
              <a:rPr lang="en-AU" dirty="0">
                <a:solidFill>
                  <a:schemeClr val="accent1">
                    <a:lumMod val="75000"/>
                  </a:schemeClr>
                </a:solidFill>
              </a:rPr>
              <a:t>valuation criteria to be used to </a:t>
            </a:r>
            <a:r>
              <a:rPr lang="en-AU" b="1" dirty="0">
                <a:solidFill>
                  <a:schemeClr val="accent1">
                    <a:lumMod val="75000"/>
                  </a:schemeClr>
                </a:solidFill>
              </a:rPr>
              <a:t>select one preferred option </a:t>
            </a:r>
            <a:r>
              <a:rPr lang="en-AU" dirty="0">
                <a:solidFill>
                  <a:schemeClr val="accent1">
                    <a:lumMod val="75000"/>
                  </a:schemeClr>
                </a:solidFill>
              </a:rPr>
              <a:t>(not four elements from the preferred options)</a:t>
            </a:r>
          </a:p>
          <a:p>
            <a:pPr marL="457200" lvl="1" indent="0">
              <a:buNone/>
            </a:pPr>
            <a:r>
              <a:rPr lang="en-AU" dirty="0">
                <a:solidFill>
                  <a:schemeClr val="accent1">
                    <a:lumMod val="75000"/>
                  </a:schemeClr>
                </a:solidFill>
              </a:rPr>
              <a:t>AND</a:t>
            </a:r>
          </a:p>
          <a:p>
            <a:pPr lvl="1"/>
            <a:r>
              <a:rPr lang="en-AU" dirty="0">
                <a:solidFill>
                  <a:schemeClr val="accent1">
                    <a:lumMod val="75000"/>
                  </a:schemeClr>
                </a:solidFill>
              </a:rPr>
              <a:t>evaluation criteria to evaluate the final product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1540686468"/>
      </p:ext>
    </p:extLst>
  </p:cSld>
  <p:clrMapOvr>
    <a:masterClrMapping/>
  </p:clrMapOvr>
  <p:transition/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E5EF518-5382-4FC7-ADFE-DDE6907FFE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SAT assessment criteria 2</a:t>
            </a:r>
            <a:endParaRPr lang="en-AU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6CEB683-314C-4A0B-BE2E-60559842916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sz="1800" b="1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Arial" panose="020B0604020202020204" pitchFamily="34" charset="0"/>
              </a:rPr>
              <a:t>Skill in conducting research and communicating developmental work</a:t>
            </a:r>
          </a:p>
          <a:p>
            <a:endParaRPr lang="en-GB" sz="1800" dirty="0">
              <a:latin typeface="Arial Narrow" panose="020B0606020202030204" pitchFamily="34" charset="0"/>
              <a:ea typeface="Arial" panose="020B0604020202020204" pitchFamily="34" charset="0"/>
              <a:cs typeface="Arial" panose="020B0604020202020204" pitchFamily="34" charset="0"/>
            </a:endParaRPr>
          </a:p>
          <a:p>
            <a:pPr marL="0" indent="0">
              <a:buNone/>
            </a:pPr>
            <a:r>
              <a:rPr lang="en-GB" sz="1800" dirty="0">
                <a:solidFill>
                  <a:srgbClr val="0099E3"/>
                </a:solidFill>
                <a:latin typeface="Arial Narrow" panose="020B0606020202030204" pitchFamily="34" charset="0"/>
                <a:ea typeface="Arial" panose="020B0604020202020204" pitchFamily="34" charset="0"/>
                <a:cs typeface="Arial" panose="020B0604020202020204" pitchFamily="34" charset="0"/>
              </a:rPr>
              <a:t>Indicators </a:t>
            </a:r>
            <a:endParaRPr lang="en-GB" sz="1800" b="1" dirty="0">
              <a:solidFill>
                <a:srgbClr val="0099E3"/>
              </a:solidFill>
              <a:effectLst/>
              <a:latin typeface="Arial Narrow" panose="020B0606020202030204" pitchFamily="34" charset="0"/>
              <a:ea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GB" sz="18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Identifies relevant research areas </a:t>
            </a:r>
          </a:p>
          <a:p>
            <a:r>
              <a:rPr lang="en-GB" sz="18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Conducts primary and secondary research </a:t>
            </a:r>
            <a:endParaRPr lang="en-AU" sz="1800" dirty="0"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r>
              <a:rPr lang="en-GB" sz="18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Gathers feedback from end user/s</a:t>
            </a:r>
            <a:endParaRPr lang="en-GB" sz="1800" dirty="0">
              <a:latin typeface="Arial Narrow" panose="020B060602020203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r>
              <a:rPr lang="en-GB" sz="18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Demonstrates relationship between research and a range of developmental work </a:t>
            </a:r>
            <a:endParaRPr lang="en-AU" sz="1800" dirty="0"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r>
              <a:rPr lang="en-GB" sz="18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Generates visualisations, using appropriate annotations</a:t>
            </a:r>
          </a:p>
          <a:p>
            <a:r>
              <a:rPr lang="en-GB" sz="18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Identifies and acknowledges appropriate intellectual property (IP)</a:t>
            </a:r>
            <a:endParaRPr lang="en-AU" sz="1800" dirty="0"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endParaRPr lang="en-GB" sz="1800" b="1" dirty="0">
              <a:effectLst/>
              <a:latin typeface="Arial Narrow" panose="020B0606020202030204" pitchFamily="34" charset="0"/>
              <a:ea typeface="Arial" panose="020B0604020202020204" pitchFamily="34" charset="0"/>
              <a:cs typeface="Arial" panose="020B0604020202020204" pitchFamily="34" charset="0"/>
            </a:endParaRPr>
          </a:p>
          <a:p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1941646179"/>
      </p:ext>
    </p:extLst>
  </p:cSld>
  <p:clrMapOvr>
    <a:masterClrMapping/>
  </p:clrMapOvr>
  <p:transition/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39585BB-303C-4F6A-A08B-72582BB6A2A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SAT assessment criteria 2</a:t>
            </a:r>
            <a:endParaRPr lang="en-AU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2FD4B83-0903-4C90-BE14-E718EAB8007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sz="24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Identifies relevant research areas – </a:t>
            </a:r>
            <a:r>
              <a:rPr lang="en-GB" sz="2400" dirty="0">
                <a:solidFill>
                  <a:schemeClr val="accent1">
                    <a:lumMod val="75000"/>
                  </a:schemeClr>
                </a:solidFill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product design factors </a:t>
            </a:r>
          </a:p>
          <a:p>
            <a:pPr lvl="1"/>
            <a:r>
              <a:rPr lang="en-GB" dirty="0">
                <a:solidFill>
                  <a:schemeClr val="accent1">
                    <a:lumMod val="75000"/>
                  </a:schemeClr>
                </a:solidFill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Such as m</a:t>
            </a:r>
            <a:r>
              <a:rPr lang="en-GB" dirty="0">
                <a:solidFill>
                  <a:schemeClr val="accent1">
                    <a:lumMod val="75000"/>
                  </a:schemeClr>
                </a:solidFill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ind map, </a:t>
            </a:r>
            <a:r>
              <a:rPr lang="en-GB" dirty="0" err="1">
                <a:solidFill>
                  <a:schemeClr val="accent1">
                    <a:lumMod val="75000"/>
                  </a:schemeClr>
                </a:solidFill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moodboard</a:t>
            </a:r>
            <a:r>
              <a:rPr lang="en-GB" dirty="0">
                <a:solidFill>
                  <a:schemeClr val="accent1">
                    <a:lumMod val="75000"/>
                  </a:schemeClr>
                </a:solidFill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, research plan etc.</a:t>
            </a:r>
          </a:p>
          <a:p>
            <a:r>
              <a:rPr lang="en-GB" sz="24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Conducts primary and secondary research</a:t>
            </a:r>
          </a:p>
          <a:p>
            <a:pPr lvl="1"/>
            <a:r>
              <a:rPr lang="en-GB" dirty="0">
                <a:solidFill>
                  <a:schemeClr val="accent1">
                    <a:lumMod val="75000"/>
                  </a:schemeClr>
                </a:solidFill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Students may need to be taught </a:t>
            </a:r>
            <a:r>
              <a:rPr lang="en-GB" dirty="0">
                <a:solidFill>
                  <a:schemeClr val="accent1">
                    <a:lumMod val="75000"/>
                  </a:schemeClr>
                </a:solidFill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how </a:t>
            </a:r>
            <a:r>
              <a:rPr lang="en-GB" dirty="0">
                <a:solidFill>
                  <a:schemeClr val="accent1">
                    <a:lumMod val="75000"/>
                  </a:schemeClr>
                </a:solidFill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undertake both types of research </a:t>
            </a:r>
            <a:endParaRPr lang="en-GB" dirty="0">
              <a:solidFill>
                <a:schemeClr val="accent1">
                  <a:lumMod val="75000"/>
                </a:schemeClr>
              </a:solidFill>
              <a:effectLst/>
              <a:latin typeface="Arial Narrow" panose="020B060602020203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r>
              <a:rPr lang="en-GB" sz="24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Gathers feedback from end user/s</a:t>
            </a:r>
          </a:p>
          <a:p>
            <a:pPr lvl="1"/>
            <a:r>
              <a:rPr lang="en-GB" dirty="0">
                <a:solidFill>
                  <a:schemeClr val="accent1">
                    <a:lumMod val="75000"/>
                  </a:schemeClr>
                </a:solidFill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To help guide the Design and developmental stage</a:t>
            </a:r>
          </a:p>
          <a:p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1701298392"/>
      </p:ext>
    </p:extLst>
  </p:cSld>
  <p:clrMapOvr>
    <a:masterClrMapping/>
  </p:clrMapOvr>
  <p:transition/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C4889CC-6565-4509-93BF-CC7FAEEAF5E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SAT assessment criteria 2</a:t>
            </a:r>
            <a:endParaRPr lang="en-AU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F11DAC2-5E7C-43C0-A652-1F3E60B4538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79512" y="1085850"/>
            <a:ext cx="8712968" cy="2971800"/>
          </a:xfrm>
        </p:spPr>
        <p:txBody>
          <a:bodyPr/>
          <a:lstStyle/>
          <a:p>
            <a:r>
              <a:rPr lang="en-GB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Demonstrates relationship between research and a range of developmental work </a:t>
            </a:r>
          </a:p>
          <a:p>
            <a:pPr marL="0" indent="0">
              <a:buNone/>
            </a:pPr>
            <a:r>
              <a:rPr lang="en-GB" b="0" dirty="0">
                <a:solidFill>
                  <a:schemeClr val="accent1">
                    <a:lumMod val="75000"/>
                  </a:schemeClr>
                </a:solidFill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Explains why the research is relevant or what has been learnt.  How has it guided or influenced the developmental work?  What is ruled in and ruled out?</a:t>
            </a:r>
            <a:endParaRPr lang="en-AU" b="0" dirty="0"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r>
              <a:rPr lang="en-GB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Generates visualisations, using appropriate annotations</a:t>
            </a:r>
          </a:p>
          <a:p>
            <a:pPr marL="0" indent="0">
              <a:buNone/>
            </a:pPr>
            <a:r>
              <a:rPr lang="en-GB" b="0" dirty="0">
                <a:solidFill>
                  <a:schemeClr val="accent1">
                    <a:lumMod val="75000"/>
                  </a:schemeClr>
                </a:solidFill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Throughout the research, explosions of creativity or demonstration of innovations.  Related to the research to help guide future visualisations.  </a:t>
            </a:r>
            <a:endParaRPr lang="en-GB" b="0" dirty="0">
              <a:solidFill>
                <a:schemeClr val="accent1">
                  <a:lumMod val="75000"/>
                </a:schemeClr>
              </a:solidFill>
              <a:effectLst/>
              <a:latin typeface="Arial Narrow" panose="020B060602020203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endParaRPr lang="en-AU" sz="2800" dirty="0"/>
          </a:p>
        </p:txBody>
      </p:sp>
    </p:spTree>
    <p:extLst>
      <p:ext uri="{BB962C8B-B14F-4D97-AF65-F5344CB8AC3E}">
        <p14:creationId xmlns:p14="http://schemas.microsoft.com/office/powerpoint/2010/main" val="508665914"/>
      </p:ext>
    </p:extLst>
  </p:cSld>
  <p:clrMapOvr>
    <a:masterClrMapping/>
  </p:clrMapOvr>
  <p:transition/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87F81EA-D472-4758-B525-896065024D6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SAT assessment criteria 2</a:t>
            </a:r>
            <a:endParaRPr lang="en-AU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3F5F521-FA70-4137-90A1-21826EA2CE0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sz="24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Identifies and acknowledges appropriate intellectual property (IP)</a:t>
            </a:r>
          </a:p>
          <a:p>
            <a:pPr lvl="1"/>
            <a:r>
              <a:rPr lang="en-GB" dirty="0">
                <a:solidFill>
                  <a:schemeClr val="accent1">
                    <a:lumMod val="75000"/>
                  </a:schemeClr>
                </a:solidFill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Accepted conventions.  </a:t>
            </a:r>
          </a:p>
          <a:p>
            <a:pPr lvl="1"/>
            <a:r>
              <a:rPr lang="en-GB" dirty="0">
                <a:solidFill>
                  <a:schemeClr val="accent1">
                    <a:lumMod val="75000"/>
                  </a:schemeClr>
                </a:solidFill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Students should follow their schools preferred referencing system.</a:t>
            </a:r>
          </a:p>
          <a:p>
            <a:pPr lvl="1"/>
            <a:r>
              <a:rPr lang="en-GB" dirty="0">
                <a:solidFill>
                  <a:schemeClr val="accent1">
                    <a:lumMod val="75000"/>
                  </a:schemeClr>
                </a:solidFill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Recording only URLs is not an appropriate acknowledgment of IP.  </a:t>
            </a:r>
            <a:endParaRPr lang="en-AU" dirty="0">
              <a:solidFill>
                <a:schemeClr val="accent1">
                  <a:lumMod val="75000"/>
                </a:schemeClr>
              </a:solidFill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44122056"/>
      </p:ext>
    </p:extLst>
  </p:cSld>
  <p:clrMapOvr>
    <a:masterClrMapping/>
  </p:clrMapOvr>
  <p:transition/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0AFC07-CDA4-47C7-B449-04A1B219A95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SAT assessment criteria 3</a:t>
            </a:r>
            <a:endParaRPr lang="en-AU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16EC231-2F3A-4B9A-87E0-4433AD9EFAB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sz="1800" b="1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Arial" panose="020B0604020202020204" pitchFamily="34" charset="0"/>
              </a:rPr>
              <a:t>Skill in developing creative and innovative design options, and ability to gain end user/s feedback and justify preferred option</a:t>
            </a:r>
          </a:p>
          <a:p>
            <a:endParaRPr lang="en-GB" sz="1800" dirty="0">
              <a:latin typeface="Arial Narrow" panose="020B0606020202030204" pitchFamily="34" charset="0"/>
              <a:ea typeface="Arial" panose="020B0604020202020204" pitchFamily="34" charset="0"/>
              <a:cs typeface="Arial" panose="020B0604020202020204" pitchFamily="34" charset="0"/>
            </a:endParaRPr>
          </a:p>
          <a:p>
            <a:pPr marL="0" indent="0">
              <a:buNone/>
            </a:pPr>
            <a:r>
              <a:rPr lang="en-GB" sz="1800" dirty="0">
                <a:solidFill>
                  <a:srgbClr val="0099E3"/>
                </a:solidFill>
                <a:latin typeface="Arial Narrow" panose="020B0606020202030204" pitchFamily="34" charset="0"/>
                <a:ea typeface="Arial" panose="020B0604020202020204" pitchFamily="34" charset="0"/>
                <a:cs typeface="Arial" panose="020B0604020202020204" pitchFamily="34" charset="0"/>
              </a:rPr>
              <a:t>Indicators </a:t>
            </a:r>
            <a:endParaRPr lang="en-GB" sz="1800" b="1" dirty="0">
              <a:solidFill>
                <a:srgbClr val="0099E3"/>
              </a:solidFill>
              <a:effectLst/>
              <a:latin typeface="Arial Narrow" panose="020B0606020202030204" pitchFamily="34" charset="0"/>
              <a:ea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GB" sz="16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Uses developmental work including visualisations to generate innovative and creative design options with annotations</a:t>
            </a:r>
            <a:endParaRPr lang="en-GB" sz="1600" dirty="0">
              <a:effectLst/>
              <a:latin typeface="Arial Narrow" panose="020B0606020202030204" pitchFamily="34" charset="0"/>
              <a:ea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GB" sz="16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Identifies possible functions/features/materials and production processes evident in design options</a:t>
            </a:r>
            <a:endParaRPr lang="en-GB" sz="1600" dirty="0">
              <a:latin typeface="Arial Narrow" panose="020B0606020202030204" pitchFamily="34" charset="0"/>
              <a:ea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GB" sz="16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Gathers end user/s feedback on design options </a:t>
            </a:r>
          </a:p>
          <a:p>
            <a:r>
              <a:rPr lang="en-GB" sz="16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Selects and justifies preferred option in relation to evaluation criteria and end user/s feedback</a:t>
            </a:r>
            <a:endParaRPr lang="en-AU" sz="1600" dirty="0"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endParaRPr lang="en-GB" sz="1800" b="1" dirty="0">
              <a:effectLst/>
              <a:latin typeface="Arial Narrow" panose="020B0606020202030204" pitchFamily="34" charset="0"/>
              <a:ea typeface="Arial" panose="020B0604020202020204" pitchFamily="34" charset="0"/>
              <a:cs typeface="Arial" panose="020B0604020202020204" pitchFamily="34" charset="0"/>
            </a:endParaRPr>
          </a:p>
          <a:p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651404751"/>
      </p:ext>
    </p:extLst>
  </p:cSld>
  <p:clrMapOvr>
    <a:masterClrMapping/>
  </p:clrMapOvr>
  <p:transition/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FC8A3BB-234E-42F8-AFB5-E7CD6A6D203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SAT assessment criteria 3</a:t>
            </a:r>
            <a:endParaRPr lang="en-AU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62A25B8-BDB3-498B-B852-E12A3C8DA61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sz="2400" dirty="0">
                <a:effectLst/>
                <a:ea typeface="Arial" panose="020B0604020202020204" pitchFamily="34" charset="0"/>
                <a:cs typeface="Times New Roman" panose="02020603050405020304" pitchFamily="18" charset="0"/>
              </a:rPr>
              <a:t>Uses developmental work, including visualisations, to generate innovative and creative design options with annotations</a:t>
            </a:r>
            <a:endParaRPr lang="en-GB" dirty="0">
              <a:ea typeface="Arial" panose="020B0604020202020204" pitchFamily="34" charset="0"/>
              <a:cs typeface="Arial" panose="020B0604020202020204" pitchFamily="34" charset="0"/>
            </a:endParaRPr>
          </a:p>
          <a:p>
            <a:pPr lvl="1"/>
            <a:r>
              <a:rPr lang="en-AU" dirty="0">
                <a:solidFill>
                  <a:schemeClr val="accent1">
                    <a:lumMod val="75000"/>
                  </a:schemeClr>
                </a:solidFill>
              </a:rPr>
              <a:t>Visualisations show idea refinement</a:t>
            </a:r>
          </a:p>
          <a:p>
            <a:pPr lvl="1"/>
            <a:r>
              <a:rPr lang="en-AU" dirty="0">
                <a:solidFill>
                  <a:schemeClr val="accent1">
                    <a:lumMod val="75000"/>
                  </a:schemeClr>
                </a:solidFill>
              </a:rPr>
              <a:t>There is a clear link between the visualisations and future design options.  </a:t>
            </a:r>
          </a:p>
        </p:txBody>
      </p:sp>
    </p:spTree>
    <p:extLst>
      <p:ext uri="{BB962C8B-B14F-4D97-AF65-F5344CB8AC3E}">
        <p14:creationId xmlns:p14="http://schemas.microsoft.com/office/powerpoint/2010/main" val="1915884079"/>
      </p:ext>
    </p:extLst>
  </p:cSld>
  <p:clrMapOvr>
    <a:masterClrMapping/>
  </p:clrMapOvr>
  <p:transition/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AD3D479-9268-4109-89BA-08B9D40FA4F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SAT assessment criteria 3</a:t>
            </a:r>
            <a:endParaRPr lang="en-AU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270FB34-CAEE-48D3-8966-63586282446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sz="2400" dirty="0">
                <a:effectLst/>
                <a:ea typeface="Arial" panose="020B0604020202020204" pitchFamily="34" charset="0"/>
                <a:cs typeface="Times New Roman" panose="02020603050405020304" pitchFamily="18" charset="0"/>
              </a:rPr>
              <a:t>Identifies possible functions/features/materials and production processes evident in design options</a:t>
            </a:r>
            <a:endParaRPr lang="en-GB" dirty="0">
              <a:effectLst/>
              <a:ea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AU" dirty="0">
                <a:solidFill>
                  <a:schemeClr val="accent1">
                    <a:lumMod val="75000"/>
                  </a:schemeClr>
                </a:solidFill>
              </a:rPr>
              <a:t>Design options:</a:t>
            </a:r>
          </a:p>
          <a:p>
            <a:pPr lvl="1"/>
            <a:r>
              <a:rPr lang="en-AU" dirty="0">
                <a:solidFill>
                  <a:schemeClr val="accent1">
                    <a:lumMod val="75000"/>
                  </a:schemeClr>
                </a:solidFill>
              </a:rPr>
              <a:t>need to reflect the design brief </a:t>
            </a:r>
          </a:p>
          <a:p>
            <a:pPr lvl="1"/>
            <a:r>
              <a:rPr lang="en-AU" dirty="0">
                <a:solidFill>
                  <a:schemeClr val="accent1">
                    <a:lumMod val="75000"/>
                  </a:schemeClr>
                </a:solidFill>
              </a:rPr>
              <a:t>have a connection to the visualisations and research  </a:t>
            </a:r>
          </a:p>
        </p:txBody>
      </p:sp>
    </p:spTree>
    <p:extLst>
      <p:ext uri="{BB962C8B-B14F-4D97-AF65-F5344CB8AC3E}">
        <p14:creationId xmlns:p14="http://schemas.microsoft.com/office/powerpoint/2010/main" val="838748944"/>
      </p:ext>
    </p:extLst>
  </p:cSld>
  <p:clrMapOvr>
    <a:masterClrMapping/>
  </p:clrMapOvr>
  <p:transition/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28AD49A-B8DC-48D3-B9C4-40DCA73BA4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SAT assessment criteria 3</a:t>
            </a:r>
            <a:endParaRPr lang="en-AU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E853861-C02B-44E2-BDB7-CEF7BD3943B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sz="2400" dirty="0">
                <a:effectLst/>
                <a:ea typeface="Arial" panose="020B0604020202020204" pitchFamily="34" charset="0"/>
                <a:cs typeface="Times New Roman" panose="02020603050405020304" pitchFamily="18" charset="0"/>
              </a:rPr>
              <a:t>Gathers end user/s feedback on design options </a:t>
            </a:r>
          </a:p>
          <a:p>
            <a:r>
              <a:rPr lang="en-GB" sz="2400" dirty="0">
                <a:effectLst/>
                <a:ea typeface="Arial" panose="020B0604020202020204" pitchFamily="34" charset="0"/>
                <a:cs typeface="Times New Roman" panose="02020603050405020304" pitchFamily="18" charset="0"/>
              </a:rPr>
              <a:t>Selects and justifies preferred option in relation to evaluation criteria and end user/s feedback</a:t>
            </a:r>
          </a:p>
          <a:p>
            <a:pPr lvl="1"/>
            <a:r>
              <a:rPr lang="en-GB" dirty="0">
                <a:solidFill>
                  <a:schemeClr val="accent1">
                    <a:lumMod val="75000"/>
                  </a:schemeClr>
                </a:solidFill>
                <a:ea typeface="Arial" panose="020B0604020202020204" pitchFamily="34" charset="0"/>
                <a:cs typeface="Times New Roman" panose="02020603050405020304" pitchFamily="18" charset="0"/>
              </a:rPr>
              <a:t>Feedback from real end users</a:t>
            </a:r>
          </a:p>
          <a:p>
            <a:pPr lvl="1"/>
            <a:r>
              <a:rPr lang="en-GB" dirty="0">
                <a:solidFill>
                  <a:schemeClr val="accent1">
                    <a:lumMod val="75000"/>
                  </a:schemeClr>
                </a:solidFill>
                <a:effectLst/>
                <a:ea typeface="Arial" panose="020B0604020202020204" pitchFamily="34" charset="0"/>
                <a:cs typeface="Times New Roman" panose="02020603050405020304" pitchFamily="18" charset="0"/>
              </a:rPr>
              <a:t>Clearly uses the evaluation criteria.</a:t>
            </a:r>
          </a:p>
          <a:p>
            <a:pPr lvl="1"/>
            <a:r>
              <a:rPr lang="en-GB" dirty="0">
                <a:solidFill>
                  <a:schemeClr val="accent1">
                    <a:lumMod val="75000"/>
                  </a:schemeClr>
                </a:solidFill>
                <a:ea typeface="Arial" panose="020B0604020202020204" pitchFamily="34" charset="0"/>
                <a:cs typeface="Times New Roman" panose="02020603050405020304" pitchFamily="18" charset="0"/>
              </a:rPr>
              <a:t>Justifies why the design option is the preferred solution for the design problem or need.   </a:t>
            </a:r>
            <a:endParaRPr lang="en-GB" dirty="0">
              <a:solidFill>
                <a:schemeClr val="accent1">
                  <a:lumMod val="75000"/>
                </a:schemeClr>
              </a:solidFill>
              <a:effectLst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endParaRPr lang="en-AU" sz="2400" dirty="0">
              <a:effectLst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3150683367"/>
      </p:ext>
    </p:extLst>
  </p:cSld>
  <p:clrMapOvr>
    <a:masterClrMapping/>
  </p:clrMapOvr>
  <p:transition/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4EFAF9-1E02-4FD5-BFA8-2694E28991A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SAT assessment criteria 4</a:t>
            </a:r>
            <a:endParaRPr lang="en-AU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DCEBFFC-8309-4104-90EF-3D4FB5581FB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b="1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Arial" panose="020B0604020202020204" pitchFamily="34" charset="0"/>
              </a:rPr>
              <a:t>Skill in preparing working drawings and a scheduled production/work plan (including quality measures)</a:t>
            </a:r>
          </a:p>
          <a:p>
            <a:endParaRPr lang="en-GB" b="1" dirty="0">
              <a:effectLst/>
              <a:latin typeface="Arial Narrow" panose="020B0606020202030204" pitchFamily="34" charset="0"/>
              <a:ea typeface="Arial" panose="020B0604020202020204" pitchFamily="34" charset="0"/>
              <a:cs typeface="Arial" panose="020B0604020202020204" pitchFamily="34" charset="0"/>
            </a:endParaRPr>
          </a:p>
          <a:p>
            <a:pPr marL="0" indent="0">
              <a:buNone/>
            </a:pPr>
            <a:r>
              <a:rPr lang="en-GB" dirty="0">
                <a:solidFill>
                  <a:srgbClr val="0099E3"/>
                </a:solidFill>
                <a:latin typeface="Arial Narrow" panose="020B0606020202030204" pitchFamily="34" charset="0"/>
                <a:ea typeface="Arial" panose="020B0604020202020204" pitchFamily="34" charset="0"/>
                <a:cs typeface="Arial" panose="020B0604020202020204" pitchFamily="34" charset="0"/>
              </a:rPr>
              <a:t>Indicators</a:t>
            </a:r>
          </a:p>
          <a:p>
            <a:r>
              <a:rPr lang="en-GB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Prepares working drawings</a:t>
            </a:r>
            <a:r>
              <a:rPr lang="en-GB" u="sng" dirty="0">
                <a:solidFill>
                  <a:srgbClr val="0099E3"/>
                </a:solidFill>
                <a:latin typeface="Arial Narrow" panose="020B0606020202030204" pitchFamily="34" charset="0"/>
                <a:ea typeface="Arial" panose="020B0604020202020204" pitchFamily="34" charset="0"/>
                <a:cs typeface="Arial" panose="020B0604020202020204" pitchFamily="34" charset="0"/>
              </a:rPr>
              <a:t> </a:t>
            </a:r>
          </a:p>
          <a:p>
            <a:r>
              <a:rPr lang="en-GB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Develops scheduled production plan</a:t>
            </a:r>
            <a:endParaRPr lang="en-GB" u="sng" dirty="0">
              <a:solidFill>
                <a:srgbClr val="0099E3"/>
              </a:solidFill>
              <a:effectLst/>
              <a:latin typeface="Arial Narrow" panose="020B0606020202030204" pitchFamily="34" charset="0"/>
              <a:ea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GB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Demonstrates risk assessment and risk management</a:t>
            </a:r>
            <a:endParaRPr lang="en-GB" b="1" u="sng" dirty="0">
              <a:solidFill>
                <a:srgbClr val="0099E3"/>
              </a:solidFill>
              <a:effectLst/>
              <a:latin typeface="Arial Narrow" panose="020B0606020202030204" pitchFamily="34" charset="0"/>
              <a:ea typeface="Arial" panose="020B0604020202020204" pitchFamily="34" charset="0"/>
              <a:cs typeface="Arial" panose="020B0604020202020204" pitchFamily="34" charset="0"/>
            </a:endParaRPr>
          </a:p>
          <a:p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3142331081"/>
      </p:ext>
    </p:extLst>
  </p:cSld>
  <p:clrMapOvr>
    <a:masterClrMapping/>
  </p:clrMapOvr>
  <p:transition/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D4FD8B-5545-4FF2-B174-468E423479F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SAT assessment criteria 4</a:t>
            </a:r>
            <a:endParaRPr lang="en-AU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C37E99B-C20D-4F34-A508-D328289D9E0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sz="2800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Prepares working drawings</a:t>
            </a:r>
            <a:r>
              <a:rPr lang="en-GB" sz="2800" u="sng" dirty="0">
                <a:solidFill>
                  <a:srgbClr val="0099E3"/>
                </a:solidFill>
                <a:latin typeface="Arial Narrow" panose="020B0606020202030204" pitchFamily="34" charset="0"/>
                <a:ea typeface="Arial" panose="020B0604020202020204" pitchFamily="34" charset="0"/>
                <a:cs typeface="Arial" panose="020B0604020202020204" pitchFamily="34" charset="0"/>
              </a:rPr>
              <a:t> </a:t>
            </a:r>
          </a:p>
          <a:p>
            <a:pPr lvl="1"/>
            <a:r>
              <a:rPr lang="en-GB" sz="2400" dirty="0">
                <a:solidFill>
                  <a:schemeClr val="accent1">
                    <a:lumMod val="75000"/>
                  </a:schemeClr>
                </a:solidFill>
                <a:effectLst/>
                <a:latin typeface="Arial" panose="020B060402020202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Use of technical language and conventions</a:t>
            </a:r>
          </a:p>
          <a:p>
            <a:pPr lvl="1"/>
            <a:r>
              <a:rPr lang="en-GB" sz="2400" dirty="0">
                <a:solidFill>
                  <a:schemeClr val="accent1">
                    <a:lumMod val="75000"/>
                  </a:schemeClr>
                </a:solidFill>
                <a:latin typeface="Arial" panose="020B060402020202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U</a:t>
            </a:r>
            <a:r>
              <a:rPr lang="en-GB" sz="2400" dirty="0">
                <a:solidFill>
                  <a:schemeClr val="accent1">
                    <a:lumMod val="75000"/>
                  </a:schemeClr>
                </a:solidFill>
                <a:effectLst/>
                <a:latin typeface="Arial" panose="020B060402020202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se of symbols and measurements</a:t>
            </a:r>
          </a:p>
          <a:p>
            <a:pPr lvl="1"/>
            <a:r>
              <a:rPr lang="en-GB" sz="2400" dirty="0">
                <a:solidFill>
                  <a:schemeClr val="accent1">
                    <a:lumMod val="75000"/>
                  </a:schemeClr>
                </a:solidFill>
                <a:latin typeface="Arial" panose="020B060402020202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E</a:t>
            </a:r>
            <a:r>
              <a:rPr lang="en-GB" sz="2400" dirty="0">
                <a:solidFill>
                  <a:schemeClr val="accent1">
                    <a:lumMod val="75000"/>
                  </a:schemeClr>
                </a:solidFill>
                <a:effectLst/>
                <a:latin typeface="Arial" panose="020B060402020202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xplain product functions and requirements</a:t>
            </a:r>
          </a:p>
          <a:p>
            <a:pPr lvl="1"/>
            <a:r>
              <a:rPr lang="en-GB" sz="2400" dirty="0">
                <a:solidFill>
                  <a:schemeClr val="accent1">
                    <a:lumMod val="75000"/>
                  </a:schemeClr>
                </a:solidFill>
                <a:effectLst/>
                <a:latin typeface="Arial" panose="020B060402020202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Explain materials and construction methods   </a:t>
            </a:r>
            <a:endParaRPr lang="en-AU" sz="2400" dirty="0">
              <a:solidFill>
                <a:schemeClr val="accent1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47774889"/>
      </p:ext>
    </p:extLst>
  </p:cSld>
  <p:clrMapOvr>
    <a:masterClrMapping/>
  </p:clrMapOvr>
  <p:transition/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F42214C-65C0-4005-A27A-6F549BB9602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SAT assessment criteria 4</a:t>
            </a:r>
            <a:endParaRPr lang="en-AU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178C286-3C90-43C3-8757-5916C3E52AD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Develops scheduled production plan </a:t>
            </a:r>
          </a:p>
          <a:p>
            <a:endParaRPr lang="en-GB" dirty="0">
              <a:latin typeface="Arial Narrow" panose="020B060602020203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endParaRPr lang="en-GB" dirty="0">
              <a:effectLst/>
              <a:latin typeface="Arial Narrow" panose="020B060602020203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pPr lvl="1"/>
            <a:endParaRPr lang="en-GB" sz="2400" dirty="0">
              <a:solidFill>
                <a:schemeClr val="accent1">
                  <a:lumMod val="75000"/>
                </a:schemeClr>
              </a:solidFill>
              <a:latin typeface="Arial Narrow" panose="020B060602020203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pPr marL="457200" lvl="1" indent="0" algn="r">
              <a:buNone/>
            </a:pPr>
            <a:r>
              <a:rPr lang="en-GB" sz="2400" dirty="0">
                <a:solidFill>
                  <a:schemeClr val="accent1">
                    <a:lumMod val="75000"/>
                  </a:schemeClr>
                </a:solidFill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page 24 of the study design: </a:t>
            </a:r>
          </a:p>
          <a:p>
            <a:pPr marL="0" indent="0">
              <a:buNone/>
            </a:pPr>
            <a:endParaRPr lang="en-GB" u="sng" dirty="0">
              <a:solidFill>
                <a:srgbClr val="0099E3"/>
              </a:solidFill>
              <a:effectLst/>
              <a:latin typeface="Arial Narrow" panose="020B0606020202030204" pitchFamily="34" charset="0"/>
              <a:ea typeface="Arial" panose="020B0604020202020204" pitchFamily="34" charset="0"/>
              <a:cs typeface="Arial" panose="020B0604020202020204" pitchFamily="34" charset="0"/>
            </a:endParaRPr>
          </a:p>
          <a:p>
            <a:endParaRPr lang="en-AU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CFFB35BF-EFB2-4A23-833B-CCB1B8449E6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4669" y="1884101"/>
            <a:ext cx="8969331" cy="13752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58641400"/>
      </p:ext>
    </p:extLst>
  </p:cSld>
  <p:clrMapOvr>
    <a:masterClrMapping/>
  </p:clrMapOvr>
  <p:transition/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532D5B2-2841-4727-A6D7-D0ED3FED0C5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SAT assessment criteria 4</a:t>
            </a:r>
            <a:endParaRPr lang="en-AU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D26D668-4A2D-4F34-8038-B45C7E38322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>
                <a:effectLst/>
                <a:latin typeface="Arial Narrow" panose="020B060602020203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Demonstrates risk assessment and risk management</a:t>
            </a:r>
            <a:endParaRPr lang="en-GB" b="1" u="sng" dirty="0">
              <a:solidFill>
                <a:srgbClr val="0099E3"/>
              </a:solidFill>
              <a:effectLst/>
              <a:latin typeface="Arial Narrow" panose="020B0606020202030204" pitchFamily="34" charset="0"/>
              <a:ea typeface="Arial" panose="020B0604020202020204" pitchFamily="34" charset="0"/>
              <a:cs typeface="Arial" panose="020B0604020202020204" pitchFamily="34" charset="0"/>
            </a:endParaRPr>
          </a:p>
          <a:p>
            <a:pPr lvl="1"/>
            <a:r>
              <a:rPr lang="en-AU" dirty="0">
                <a:solidFill>
                  <a:schemeClr val="accent1">
                    <a:lumMod val="75000"/>
                  </a:schemeClr>
                </a:solidFill>
                <a:latin typeface="Arial Narrow" panose="020B0606020202030204" pitchFamily="34" charset="0"/>
              </a:rPr>
              <a:t>Assess risk of materials, tools, equipment and machines</a:t>
            </a:r>
          </a:p>
          <a:p>
            <a:pPr lvl="1"/>
            <a:r>
              <a:rPr lang="en-AU" dirty="0">
                <a:solidFill>
                  <a:schemeClr val="accent1">
                    <a:lumMod val="75000"/>
                  </a:schemeClr>
                </a:solidFill>
                <a:latin typeface="Arial Narrow" panose="020B0606020202030204" pitchFamily="34" charset="0"/>
              </a:rPr>
              <a:t>Explicit management for each risk, using the hierarchy of controls</a:t>
            </a:r>
          </a:p>
          <a:p>
            <a:pPr lvl="1"/>
            <a:r>
              <a:rPr lang="en-AU" dirty="0">
                <a:solidFill>
                  <a:schemeClr val="accent1">
                    <a:lumMod val="75000"/>
                  </a:schemeClr>
                </a:solidFill>
                <a:latin typeface="Arial Narrow" panose="020B0606020202030204" pitchFamily="34" charset="0"/>
              </a:rPr>
              <a:t>Students need to undertake risk assessments and risk management before any practical work is undertaken</a:t>
            </a:r>
          </a:p>
          <a:p>
            <a:pPr lvl="2"/>
            <a:r>
              <a:rPr lang="en-AU" dirty="0">
                <a:solidFill>
                  <a:schemeClr val="accent1">
                    <a:lumMod val="75000"/>
                  </a:schemeClr>
                </a:solidFill>
                <a:latin typeface="Arial Narrow" panose="020B0606020202030204" pitchFamily="34" charset="0"/>
              </a:rPr>
              <a:t>may even need to occur when students are undertaking primary research, where risks are involved.    </a:t>
            </a:r>
          </a:p>
        </p:txBody>
      </p:sp>
    </p:spTree>
    <p:extLst>
      <p:ext uri="{BB962C8B-B14F-4D97-AF65-F5344CB8AC3E}">
        <p14:creationId xmlns:p14="http://schemas.microsoft.com/office/powerpoint/2010/main" val="3241507198"/>
      </p:ext>
    </p:extLst>
  </p:cSld>
  <p:clrMapOvr>
    <a:masterClrMapping/>
  </p:clrMapOvr>
  <p:transition/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4BAFE14-46F1-47A5-A7FD-7002D3FFE2D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SAT Q&amp;A webinar </a:t>
            </a:r>
            <a:endParaRPr lang="en-AU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43F9869-4911-42EA-8D44-A11D8678544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A Q&amp;A webinar related to the SAT will be held in Term 1. Refer to the VCAA February Bulletin for details of the date and how to register.</a:t>
            </a:r>
            <a:endParaRPr lang="en-US" dirty="0">
              <a:solidFill>
                <a:srgbClr val="FF0000"/>
              </a:solidFill>
            </a:endParaRPr>
          </a:p>
          <a:p>
            <a:endParaRPr lang="en-AU" dirty="0"/>
          </a:p>
          <a:p>
            <a:r>
              <a:rPr lang="en-US" dirty="0"/>
              <a:t>Any questions, information or clarification you would like to be covered during this webinar,  please email to Leanne Compton </a:t>
            </a:r>
            <a:r>
              <a:rPr lang="en-US" dirty="0">
                <a:solidFill>
                  <a:srgbClr val="468EAE"/>
                </a:solidFill>
                <a:hlinkClick r:id="rId2">
                  <a:extLst>
                    <a:ext uri="{A12FA001-AC4F-418D-AE19-62706E023703}">
                      <ahyp:hlinkClr xmlns:ahyp="http://schemas.microsoft.com/office/drawing/2018/hyperlinkcolor" xmlns="" val="tx"/>
                    </a:ext>
                  </a:extLst>
                </a:hlinkClick>
              </a:rPr>
              <a:t>leanne.compton@education.vic.gov.au</a:t>
            </a:r>
            <a:endParaRPr lang="en-US" dirty="0">
              <a:solidFill>
                <a:srgbClr val="468EAE"/>
              </a:solidFill>
            </a:endParaRPr>
          </a:p>
          <a:p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3296709884"/>
      </p:ext>
    </p:extLst>
  </p:cSld>
  <p:clrMapOvr>
    <a:masterClrMapping/>
  </p:clrMapOvr>
  <p:transition/>
</p:sld>
</file>

<file path=ppt/theme/theme1.xml><?xml version="1.0" encoding="utf-8"?>
<a:theme xmlns:a="http://schemas.openxmlformats.org/drawingml/2006/main" name="VCAA Powerpoint Template">
  <a:themeElements>
    <a:clrScheme name="Custom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0096DF"/>
      </a:accent2>
      <a:accent3>
        <a:srgbClr val="FFFFFF"/>
      </a:accent3>
      <a:accent4>
        <a:srgbClr val="000000"/>
      </a:accent4>
      <a:accent5>
        <a:srgbClr val="AAE2CA"/>
      </a:accent5>
      <a:accent6>
        <a:srgbClr val="0096DF"/>
      </a:accent6>
      <a:hlink>
        <a:srgbClr val="0000E5"/>
      </a:hlink>
      <a:folHlink>
        <a:srgbClr val="B2B2B2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AU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erdana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AU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erdana" pitchFamily="34" charset="0"/>
          </a:defRPr>
        </a:defPPr>
      </a:lst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WebCM Documents" ma:contentTypeID="0x0101008840106FE30D4F50BC61A726A7CA6E3800C6AB3851F4F88F40B98871D148B8EC2C" ma:contentTypeVersion="4" ma:contentTypeDescription="WebCM Documents Content Type" ma:contentTypeScope="" ma:versionID="201aefb3d423ab3496ecf505ba6700f1">
  <xsd:schema xmlns:xsd="http://www.w3.org/2001/XMLSchema" xmlns:xs="http://www.w3.org/2001/XMLSchema" xmlns:p="http://schemas.microsoft.com/office/2006/metadata/properties" xmlns:ns1="http://schemas.microsoft.com/sharepoint/v3" xmlns:ns2="1aab662d-a6b2-42d6-996b-a574723d1ad8" targetNamespace="http://schemas.microsoft.com/office/2006/metadata/properties" ma:root="true" ma:fieldsID="aced064e7767211f932e8066716e15cd" ns1:_="" ns2:_="">
    <xsd:import namespace="http://schemas.microsoft.com/sharepoint/v3"/>
    <xsd:import namespace="1aab662d-a6b2-42d6-996b-a574723d1ad8"/>
    <xsd:element name="properties">
      <xsd:complexType>
        <xsd:sequence>
          <xsd:element name="documentManagement">
            <xsd:complexType>
              <xsd:all>
                <xsd:element ref="ns1:DEECD_Description" minOccurs="0"/>
                <xsd:element ref="ns1:DEECD_Publisher" minOccurs="0"/>
                <xsd:element ref="ns1:DEECD_Keywords" minOccurs="0"/>
                <xsd:element ref="ns1:PublishingStartDate" minOccurs="0"/>
                <xsd:element ref="ns1:PublishingExpirationDate" minOccurs="0"/>
                <xsd:element ref="ns2:TaxCatchAll" minOccurs="0"/>
                <xsd:element ref="ns2:pfad5814e62747ed9f131defefc62dac" minOccurs="0"/>
                <xsd:element ref="ns2:a319977fc8504e09982f090ae1d7c602" minOccurs="0"/>
                <xsd:element ref="ns2:ofbb8b9a280a423a91cf717fb81349cd" minOccurs="0"/>
                <xsd:element ref="ns2:b1688cb4a3a940449dc8286705012a42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DEECD_Description" ma:index="8" nillable="true" ma:displayName="Description" ma:internalName="DEECD_Description">
      <xsd:simpleType>
        <xsd:restriction base="dms:Note">
          <xsd:maxLength value="255"/>
        </xsd:restriction>
      </xsd:simpleType>
    </xsd:element>
    <xsd:element name="DEECD_Publisher" ma:index="9" nillable="true" ma:displayName="Publisher" ma:default="Department of Education and early Childhood Development" ma:internalName="DEECD_Publisher">
      <xsd:simpleType>
        <xsd:restriction base="dms:Text"/>
      </xsd:simpleType>
    </xsd:element>
    <xsd:element name="DEECD_Keywords" ma:index="14" nillable="true" ma:displayName="Keywords" ma:internalName="DEECD_Keywords">
      <xsd:simpleType>
        <xsd:restriction base="dms:Note">
          <xsd:maxLength value="255"/>
        </xsd:restriction>
      </xsd:simpleType>
    </xsd:element>
    <xsd:element name="PublishingStartDate" ma:index="15" nillable="true" ma:displayName="Scheduling Start Date" ma:description="Scheduling Start Date is a site column created by the Publishing feature. It is used to specify the date and time on which this page will first appear to site visitors." ma:internalName="PublishingStartDate">
      <xsd:simpleType>
        <xsd:restriction base="dms:Unknown"/>
      </xsd:simpleType>
    </xsd:element>
    <xsd:element name="PublishingExpirationDate" ma:index="16" nillable="true" ma:displayName="Scheduling End Date" ma:description="Scheduling End Date is a site column created by the Publishing feature. It is used to specify the date and time on which this page will no longer appear to site visitors." ma:internalName="PublishingExpirationDat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aab662d-a6b2-42d6-996b-a574723d1ad8" elementFormDefault="qualified">
    <xsd:import namespace="http://schemas.microsoft.com/office/2006/documentManagement/types"/>
    <xsd:import namespace="http://schemas.microsoft.com/office/infopath/2007/PartnerControls"/>
    <xsd:element name="TaxCatchAll" ma:index="17" nillable="true" ma:displayName="Taxonomy Catch All Column" ma:hidden="true" ma:list="{40074adc-11cd-43a7-822e-3f870fae400d}" ma:internalName="TaxCatchAll" ma:showField="CatchAllData" ma:web="1aab662d-a6b2-42d6-996b-a574723d1ad8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pfad5814e62747ed9f131defefc62dac" ma:index="18" nillable="true" ma:taxonomy="true" ma:internalName="pfad5814e62747ed9f131defefc62dac" ma:taxonomyFieldName="DEECD_SubjectCategory" ma:displayName="Subject Category" ma:fieldId="{9fad5814-e627-47ed-9f13-1defefc62dac}" ma:sspId="272df97b-2740-40bb-9c0d-572a441144cd" ma:termSetId="cc6468fc-15c3-4209-9517-a733b6c80435" ma:anchorId="00000000-0000-0000-0000-000000000000" ma:open="false" ma:isKeyword="false">
      <xsd:complexType>
        <xsd:sequence>
          <xsd:element ref="pc:Terms" minOccurs="0" maxOccurs="1"/>
        </xsd:sequence>
      </xsd:complexType>
    </xsd:element>
    <xsd:element name="a319977fc8504e09982f090ae1d7c602" ma:index="19" nillable="true" ma:taxonomy="true" ma:internalName="a319977fc8504e09982f090ae1d7c602" ma:taxonomyFieldName="DEECD_ItemType" ma:displayName="Item Type" ma:fieldId="{a319977f-c850-4e09-982f-090ae1d7c602}" ma:sspId="272df97b-2740-40bb-9c0d-572a441144cd" ma:termSetId="87a54e1a-a086-4056-9430-e3def70b5bc0" ma:anchorId="00000000-0000-0000-0000-000000000000" ma:open="false" ma:isKeyword="false">
      <xsd:complexType>
        <xsd:sequence>
          <xsd:element ref="pc:Terms" minOccurs="0" maxOccurs="1"/>
        </xsd:sequence>
      </xsd:complexType>
    </xsd:element>
    <xsd:element name="ofbb8b9a280a423a91cf717fb81349cd" ma:index="20" nillable="true" ma:taxonomy="true" ma:internalName="ofbb8b9a280a423a91cf717fb81349cd" ma:taxonomyFieldName="DEECD_Author" ma:displayName="Author" ma:fieldId="{8fbb8b9a-280a-423a-91cf-717fb81349cd}" ma:sspId="272df97b-2740-40bb-9c0d-572a441144cd" ma:termSetId="f9681774-4169-418a-ae49-9bc331f72a4f" ma:anchorId="00000000-0000-0000-0000-000000000000" ma:open="false" ma:isKeyword="false">
      <xsd:complexType>
        <xsd:sequence>
          <xsd:element ref="pc:Terms" minOccurs="0" maxOccurs="1"/>
        </xsd:sequence>
      </xsd:complexType>
    </xsd:element>
    <xsd:element name="b1688cb4a3a940449dc8286705012a42" ma:index="21" nillable="true" ma:taxonomy="true" ma:internalName="b1688cb4a3a940449dc8286705012a42" ma:taxonomyFieldName="DEECD_Audience" ma:displayName="Audience" ma:fieldId="{b1688cb4-a3a9-4044-9dc8-286705012a42}" ma:taxonomyMulti="true" ma:sspId="272df97b-2740-40bb-9c0d-572a441144cd" ma:termSetId="af0be819-ce00-4865-904d-8408c82c2300" ma:anchorId="00000000-0000-0000-0000-000000000000" ma:open="false" ma:isKeyword="false">
      <xsd:complexType>
        <xsd:sequence>
          <xsd:element ref="pc:Terms" minOccurs="0" maxOccurs="1"/>
        </xsd:sequence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b1688cb4a3a940449dc8286705012a42 xmlns="1aab662d-a6b2-42d6-996b-a574723d1ad8">
      <Terms xmlns="http://schemas.microsoft.com/office/infopath/2007/PartnerControls"/>
    </b1688cb4a3a940449dc8286705012a42>
    <DEECD_Publisher xmlns="http://schemas.microsoft.com/sharepoint/v3">Department of Education and early Childhood Development</DEECD_Publisher>
    <pfad5814e62747ed9f131defefc62dac xmlns="1aab662d-a6b2-42d6-996b-a574723d1ad8">
      <Terms xmlns="http://schemas.microsoft.com/office/infopath/2007/PartnerControls"/>
    </pfad5814e62747ed9f131defefc62dac>
    <a319977fc8504e09982f090ae1d7c602 xmlns="1aab662d-a6b2-42d6-996b-a574723d1ad8">
      <Terms xmlns="http://schemas.microsoft.com/office/infopath/2007/PartnerControls"/>
    </a319977fc8504e09982f090ae1d7c602>
    <DEECD_Keywords xmlns="http://schemas.microsoft.com/sharepoint/v3" xsi:nil="true"/>
    <PublishingExpirationDate xmlns="http://schemas.microsoft.com/sharepoint/v3" xsi:nil="true"/>
    <DEECD_Description xmlns="http://schemas.microsoft.com/sharepoint/v3" xsi:nil="true"/>
    <PublishingStartDate xmlns="http://schemas.microsoft.com/sharepoint/v3" xsi:nil="true"/>
    <TaxCatchAll xmlns="1aab662d-a6b2-42d6-996b-a574723d1ad8"/>
    <ofbb8b9a280a423a91cf717fb81349cd xmlns="1aab662d-a6b2-42d6-996b-a574723d1ad8">
      <Terms xmlns="http://schemas.microsoft.com/office/infopath/2007/PartnerControls"/>
    </ofbb8b9a280a423a91cf717fb81349cd>
  </documentManagement>
</p:properties>
</file>

<file path=customXml/itemProps1.xml><?xml version="1.0" encoding="utf-8"?>
<ds:datastoreItem xmlns:ds="http://schemas.openxmlformats.org/officeDocument/2006/customXml" ds:itemID="{FDE04D1A-5B71-41AE-9D56-C8A49200B630}"/>
</file>

<file path=customXml/itemProps2.xml><?xml version="1.0" encoding="utf-8"?>
<ds:datastoreItem xmlns:ds="http://schemas.openxmlformats.org/officeDocument/2006/customXml" ds:itemID="{A5B15B75-E3CD-4E2A-B3B0-995C4D3D50F5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74C10D6F-BCFD-4CED-BCD0-BD434EE4B160}">
  <ds:schemaRefs>
    <ds:schemaRef ds:uri="http://schemas.microsoft.com/office/2006/metadata/properties"/>
    <ds:schemaRef ds:uri="http://schemas.microsoft.com/office/infopath/2007/PartnerControl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VCAA Powerpoint Template</Template>
  <TotalTime>1047</TotalTime>
  <Words>1063</Words>
  <Application>Microsoft Office PowerPoint</Application>
  <PresentationFormat>On-screen Show (16:9)</PresentationFormat>
  <Paragraphs>138</Paragraphs>
  <Slides>24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24</vt:i4>
      </vt:variant>
    </vt:vector>
  </HeadingPairs>
  <TitlesOfParts>
    <vt:vector size="30" baseType="lpstr">
      <vt:lpstr>Arial</vt:lpstr>
      <vt:lpstr>Arial Narrow</vt:lpstr>
      <vt:lpstr>Symbol</vt:lpstr>
      <vt:lpstr>Times New Roman</vt:lpstr>
      <vt:lpstr>Verdana</vt:lpstr>
      <vt:lpstr>VCAA Powerpoint Template</vt:lpstr>
      <vt:lpstr>VCE Product Design and Technology:  Unpacking SAT Criteria 1 to 4</vt:lpstr>
      <vt:lpstr>Current study design </vt:lpstr>
      <vt:lpstr>Administrative information for School-based Assessment</vt:lpstr>
      <vt:lpstr>School-assessed Task</vt:lpstr>
      <vt:lpstr>School-assessed Task</vt:lpstr>
      <vt:lpstr>Unit 3: Applying the product design process</vt:lpstr>
      <vt:lpstr>Design folio</vt:lpstr>
      <vt:lpstr>SAT assessment criteria 1</vt:lpstr>
      <vt:lpstr>SAT assessment criteria 1</vt:lpstr>
      <vt:lpstr>SAT assessment criteria 1</vt:lpstr>
      <vt:lpstr>SAT assessment criteria 1</vt:lpstr>
      <vt:lpstr>SAT assessment criteria 2</vt:lpstr>
      <vt:lpstr>SAT assessment criteria 2</vt:lpstr>
      <vt:lpstr>SAT assessment criteria 2</vt:lpstr>
      <vt:lpstr>SAT assessment criteria 2</vt:lpstr>
      <vt:lpstr>SAT assessment criteria 3</vt:lpstr>
      <vt:lpstr>SAT assessment criteria 3</vt:lpstr>
      <vt:lpstr>SAT assessment criteria 3</vt:lpstr>
      <vt:lpstr>SAT assessment criteria 3</vt:lpstr>
      <vt:lpstr>SAT assessment criteria 4</vt:lpstr>
      <vt:lpstr>SAT assessment criteria 4</vt:lpstr>
      <vt:lpstr>SAT assessment criteria 4</vt:lpstr>
      <vt:lpstr>SAT assessment criteria 4</vt:lpstr>
      <vt:lpstr>SAT Q&amp;A webinar 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Derek Tolan</dc:creator>
  <cp:lastModifiedBy>Geoffrey O'Neill</cp:lastModifiedBy>
  <cp:revision>40</cp:revision>
  <dcterms:created xsi:type="dcterms:W3CDTF">2019-11-06T22:47:18Z</dcterms:created>
  <dcterms:modified xsi:type="dcterms:W3CDTF">2021-12-01T05:54:23Z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0x0101008840106FE30D4F50BC61A726A7CA6E3800C6AB3851F4F88F40B98871D148B8EC2C</vt:lpwstr>
  </property>
</Properties>
</file>